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handoutMasterIdLst>
    <p:handoutMasterId r:id="rId13"/>
  </p:handoutMasterIdLst>
  <p:sldIdLst>
    <p:sldId id="258" r:id="rId2"/>
    <p:sldId id="289" r:id="rId3"/>
    <p:sldId id="291" r:id="rId4"/>
    <p:sldId id="308" r:id="rId5"/>
    <p:sldId id="313" r:id="rId6"/>
    <p:sldId id="306" r:id="rId7"/>
    <p:sldId id="319" r:id="rId8"/>
    <p:sldId id="292" r:id="rId9"/>
    <p:sldId id="316" r:id="rId10"/>
    <p:sldId id="317"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BAE6"/>
    <a:srgbClr val="8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4452" autoAdjust="0"/>
  </p:normalViewPr>
  <p:slideViewPr>
    <p:cSldViewPr>
      <p:cViewPr varScale="1">
        <p:scale>
          <a:sx n="106" d="100"/>
          <a:sy n="106" d="100"/>
        </p:scale>
        <p:origin x="1050"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ssu-alpha\FinancialServices\Budget\LAURA\University%20Budget\16-17%20YE%20PBAC%20Summary.xls" TargetMode="External"/><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oleObject" Target="file:///\\ssu-alpha\FinancialServices\Budget\LAURA\University%20Budget\Marginal%20Cost\Marginal%20Cost%20Presenation%20Data%2017-18.xlsx"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oleObject" Target="file:///\\ssu-alpha\FinancialServices\Budget\LAURA\University%20Budget\Marginal%20Cost\2017-2018%20Operating%20Budget%20Pivot%20and%20Table.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ssu-alpha\FinancialServices\Budget\LAURA\University%20Budget\Marginal%20Cost\2017-2018%20Operating%20Budget%20Pivot%20and%20Table.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Georgia" panose="02040502050405020303" pitchFamily="18" charset="0"/>
                <a:ea typeface="+mn-ea"/>
                <a:cs typeface="+mn-cs"/>
              </a:defRPr>
            </a:pPr>
            <a:r>
              <a:rPr lang="en-US" sz="1400" b="0" dirty="0" smtClean="0">
                <a:solidFill>
                  <a:schemeClr val="tx1"/>
                </a:solidFill>
                <a:latin typeface="Georgia" panose="02040502050405020303" pitchFamily="18" charset="0"/>
              </a:rPr>
              <a:t>2015-16</a:t>
            </a:r>
            <a:r>
              <a:rPr lang="en-US" sz="1400" b="0" baseline="0" dirty="0" smtClean="0">
                <a:solidFill>
                  <a:schemeClr val="tx1"/>
                </a:solidFill>
                <a:latin typeface="Georgia" panose="02040502050405020303" pitchFamily="18" charset="0"/>
              </a:rPr>
              <a:t> </a:t>
            </a:r>
            <a:r>
              <a:rPr lang="en-US" sz="1400" b="0" baseline="0" dirty="0">
                <a:solidFill>
                  <a:schemeClr val="tx1"/>
                </a:solidFill>
                <a:latin typeface="Georgia" panose="02040502050405020303" pitchFamily="18" charset="0"/>
              </a:rPr>
              <a:t>University Budget </a:t>
            </a:r>
            <a:r>
              <a:rPr lang="en-US" sz="1400" b="0" baseline="0" dirty="0" smtClean="0">
                <a:solidFill>
                  <a:schemeClr val="tx1"/>
                </a:solidFill>
                <a:latin typeface="Georgia" panose="02040502050405020303" pitchFamily="18" charset="0"/>
              </a:rPr>
              <a:t>by Division</a:t>
            </a:r>
            <a:endParaRPr lang="en-US" sz="1400" b="0" baseline="0" dirty="0">
              <a:solidFill>
                <a:schemeClr val="tx1"/>
              </a:solidFill>
              <a:latin typeface="Georgia" panose="02040502050405020303" pitchFamily="18" charset="0"/>
            </a:endParaRPr>
          </a:p>
        </c:rich>
      </c:tx>
      <c:layout>
        <c:manualLayout>
          <c:xMode val="edge"/>
          <c:yMode val="edge"/>
          <c:x val="0.1180695085528102"/>
          <c:y val="2.2244685167778687E-2"/>
        </c:manualLayout>
      </c:layout>
      <c:overlay val="0"/>
      <c:spPr>
        <a:noFill/>
        <a:ln>
          <a:noFill/>
        </a:ln>
        <a:effectLst/>
      </c:spPr>
    </c:title>
    <c:autoTitleDeleted val="0"/>
    <c:plotArea>
      <c:layout>
        <c:manualLayout>
          <c:layoutTarget val="inner"/>
          <c:xMode val="edge"/>
          <c:yMode val="edge"/>
          <c:x val="7.1120689655172417E-2"/>
          <c:y val="0.19157208088714939"/>
          <c:w val="0.81178160919540232"/>
          <c:h val="0.73711676451402475"/>
        </c:manualLayout>
      </c:layout>
      <c:pieChart>
        <c:varyColors val="1"/>
        <c:ser>
          <c:idx val="0"/>
          <c:order val="0"/>
          <c:dPt>
            <c:idx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1-92A2-4DAC-8850-75D918EA493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2A2-4DAC-8850-75D918EA493F}"/>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92A2-4DAC-8850-75D918EA493F}"/>
              </c:ext>
            </c:extLst>
          </c:dPt>
          <c:dPt>
            <c:idx val="3"/>
            <c:bubble3D val="0"/>
            <c:spPr>
              <a:solidFill>
                <a:srgbClr val="7030A0"/>
              </a:solidFill>
              <a:ln w="19050">
                <a:solidFill>
                  <a:schemeClr val="lt1"/>
                </a:solidFill>
              </a:ln>
              <a:effectLst/>
            </c:spPr>
            <c:extLst>
              <c:ext xmlns:c16="http://schemas.microsoft.com/office/drawing/2014/chart" uri="{C3380CC4-5D6E-409C-BE32-E72D297353CC}">
                <c16:uniqueId val="{00000007-92A2-4DAC-8850-75D918EA493F}"/>
              </c:ext>
            </c:extLst>
          </c:dPt>
          <c:dPt>
            <c:idx val="4"/>
            <c:bubble3D val="0"/>
            <c:spPr>
              <a:solidFill>
                <a:schemeClr val="bg1">
                  <a:lumMod val="65000"/>
                </a:schemeClr>
              </a:solidFill>
              <a:ln w="19050">
                <a:solidFill>
                  <a:schemeClr val="lt1"/>
                </a:solidFill>
              </a:ln>
              <a:effectLst/>
            </c:spPr>
            <c:extLst>
              <c:ext xmlns:c16="http://schemas.microsoft.com/office/drawing/2014/chart" uri="{C3380CC4-5D6E-409C-BE32-E72D297353CC}">
                <c16:uniqueId val="{00000009-92A2-4DAC-8850-75D918EA493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92A2-4DAC-8850-75D918EA493F}"/>
              </c:ext>
            </c:extLst>
          </c:dPt>
          <c:dPt>
            <c:idx val="6"/>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D-92A2-4DAC-8850-75D918EA493F}"/>
              </c:ext>
            </c:extLst>
          </c:dPt>
          <c:dLbls>
            <c:dLbl>
              <c:idx val="0"/>
              <c:layout>
                <c:manualLayout>
                  <c:x val="-0.23043827495700969"/>
                  <c:y val="-9.3791495241177039E-2"/>
                </c:manualLayout>
              </c:layou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92A2-4DAC-8850-75D918EA493F}"/>
                </c:ext>
              </c:extLst>
            </c:dLbl>
            <c:dLbl>
              <c:idx val="1"/>
              <c:layout>
                <c:manualLayout>
                  <c:x val="0.15405172413793103"/>
                  <c:y val="-1.3044054424703761E-2"/>
                </c:manualLayout>
              </c:layout>
              <c:tx>
                <c:rich>
                  <a:bodyPr/>
                  <a:lstStyle/>
                  <a:p>
                    <a:fld id="{0E8431B3-8DB4-4578-AB65-294FB291ED86}" type="CATEGORYNAME">
                      <a:rPr lang="en-US"/>
                      <a:pPr/>
                      <a:t>[CATEGORY NAME]</a:t>
                    </a:fld>
                    <a:r>
                      <a:rPr lang="en-US" baseline="0" dirty="0"/>
                      <a:t>
</a:t>
                    </a:r>
                    <a:r>
                      <a:rPr lang="en-US" baseline="0" dirty="0" smtClean="0"/>
                      <a:t>(includes Green Music Center)</a:t>
                    </a:r>
                  </a:p>
                  <a:p>
                    <a:fld id="{F0A1FF70-D22F-49B0-BB30-DD2896706EF5}" type="PERCENTAGE">
                      <a:rPr lang="en-US" baseline="0" smtClean="0"/>
                      <a:pPr/>
                      <a:t>[PERCENTAGE]</a:t>
                    </a:fld>
                    <a:endParaRPr lang="en-US"/>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92A2-4DAC-8850-75D918EA493F}"/>
                </c:ext>
              </c:extLst>
            </c:dLbl>
            <c:dLbl>
              <c:idx val="6"/>
              <c:layout/>
              <c:tx>
                <c:rich>
                  <a:bodyPr/>
                  <a:lstStyle/>
                  <a:p>
                    <a:fld id="{42DFEAAC-6A1E-4695-BAE7-A0A4AE077C3F}" type="CATEGORYNAME">
                      <a:rPr lang="en-US">
                        <a:solidFill>
                          <a:schemeClr val="bg1"/>
                        </a:solidFill>
                      </a:rPr>
                      <a:pPr/>
                      <a:t>[CATEGORY NAME]</a:t>
                    </a:fld>
                    <a:r>
                      <a:rPr lang="en-US" baseline="0" dirty="0">
                        <a:solidFill>
                          <a:schemeClr val="bg1"/>
                        </a:solidFill>
                      </a:rPr>
                      <a:t>
</a:t>
                    </a:r>
                    <a:fld id="{3528881E-96BC-4E3D-B0CE-E729BA750935}" type="PERCENTAGE">
                      <a:rPr lang="en-US" baseline="0">
                        <a:solidFill>
                          <a:schemeClr val="bg1"/>
                        </a:solidFill>
                      </a:rPr>
                      <a:pPr/>
                      <a:t>[PERCENTAGE]</a:t>
                    </a:fld>
                    <a:endParaRPr lang="en-US" baseline="0" dirty="0">
                      <a:solidFill>
                        <a:schemeClr val="bg1"/>
                      </a:solidFill>
                    </a:endParaRPr>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D-92A2-4DAC-8850-75D918EA493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'\\ssu-alpha\FinancialServices\Budget\LAURA\University Budget\Marginal Cost\[Marginal Cost- Budget 15-16 vs. 16-17.xls]Sheet1'!$E$23:$E$29</c:f>
              <c:strCache>
                <c:ptCount val="7"/>
                <c:pt idx="0">
                  <c:v>Academic Affairs</c:v>
                </c:pt>
                <c:pt idx="1">
                  <c:v>Administration and Finance</c:v>
                </c:pt>
                <c:pt idx="2">
                  <c:v>President's Office</c:v>
                </c:pt>
                <c:pt idx="3">
                  <c:v>Student Affairs</c:v>
                </c:pt>
                <c:pt idx="4">
                  <c:v>University Affairs</c:v>
                </c:pt>
                <c:pt idx="5">
                  <c:v>University Development</c:v>
                </c:pt>
                <c:pt idx="6">
                  <c:v>University Wide</c:v>
                </c:pt>
              </c:strCache>
            </c:strRef>
          </c:cat>
          <c:val>
            <c:numRef>
              <c:f>'\\ssu-alpha\FinancialServices\Budget\LAURA\University Budget\Marginal Cost\[Marginal Cost- Budget 15-16 vs. 16-17.xls]Sheet1'!$F$23:$F$29</c:f>
              <c:numCache>
                <c:formatCode>General</c:formatCode>
                <c:ptCount val="7"/>
                <c:pt idx="0">
                  <c:v>0.59546557530529698</c:v>
                </c:pt>
                <c:pt idx="1">
                  <c:v>0.28529461714406412</c:v>
                </c:pt>
                <c:pt idx="2">
                  <c:v>6.9324847500132581E-3</c:v>
                </c:pt>
                <c:pt idx="3">
                  <c:v>2.050047044626439E-2</c:v>
                </c:pt>
                <c:pt idx="4">
                  <c:v>1.1451120161911256E-2</c:v>
                </c:pt>
                <c:pt idx="5">
                  <c:v>1.1728134814325572E-2</c:v>
                </c:pt>
                <c:pt idx="6">
                  <c:v>6.8627597378124419E-2</c:v>
                </c:pt>
              </c:numCache>
            </c:numRef>
          </c:val>
          <c:extLst>
            <c:ext xmlns:c16="http://schemas.microsoft.com/office/drawing/2014/chart" uri="{C3380CC4-5D6E-409C-BE32-E72D297353CC}">
              <c16:uniqueId val="{0000000E-92A2-4DAC-8850-75D918EA493F}"/>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Georgia" panose="02040502050405020303" pitchFamily="18" charset="0"/>
                <a:ea typeface="+mn-ea"/>
                <a:cs typeface="+mn-cs"/>
              </a:defRPr>
            </a:pPr>
            <a:r>
              <a:rPr lang="en-US" sz="1400" b="0" dirty="0" smtClean="0">
                <a:solidFill>
                  <a:schemeClr val="tx1"/>
                </a:solidFill>
                <a:latin typeface="Georgia" panose="02040502050405020303" pitchFamily="18" charset="0"/>
              </a:rPr>
              <a:t>2016-17</a:t>
            </a:r>
            <a:r>
              <a:rPr lang="en-US" sz="1400" b="0" baseline="0" dirty="0" smtClean="0">
                <a:solidFill>
                  <a:schemeClr val="tx1"/>
                </a:solidFill>
                <a:latin typeface="Georgia" panose="02040502050405020303" pitchFamily="18" charset="0"/>
              </a:rPr>
              <a:t> </a:t>
            </a:r>
            <a:r>
              <a:rPr lang="en-US" sz="1400" b="0" baseline="0" dirty="0">
                <a:solidFill>
                  <a:schemeClr val="tx1"/>
                </a:solidFill>
                <a:latin typeface="Georgia" panose="02040502050405020303" pitchFamily="18" charset="0"/>
              </a:rPr>
              <a:t>University Budget by Division</a:t>
            </a:r>
          </a:p>
        </c:rich>
      </c:tx>
      <c:layout>
        <c:manualLayout>
          <c:xMode val="edge"/>
          <c:yMode val="edge"/>
          <c:x val="0.14352796061711628"/>
          <c:y val="1.5549078360008912E-2"/>
        </c:manualLayout>
      </c:layout>
      <c:overlay val="0"/>
      <c:spPr>
        <a:noFill/>
        <a:ln>
          <a:noFill/>
        </a:ln>
        <a:effectLst/>
      </c:spPr>
    </c:title>
    <c:autoTitleDeleted val="0"/>
    <c:plotArea>
      <c:layout>
        <c:manualLayout>
          <c:layoutTarget val="inner"/>
          <c:xMode val="edge"/>
          <c:yMode val="edge"/>
          <c:x val="0.11920314873483269"/>
          <c:y val="0.16643349850998201"/>
          <c:w val="0.77601307202573644"/>
          <c:h val="0.71480357963454355"/>
        </c:manualLayout>
      </c:layout>
      <c:pieChart>
        <c:varyColors val="1"/>
        <c:ser>
          <c:idx val="0"/>
          <c:order val="0"/>
          <c:dPt>
            <c:idx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1-8B82-4806-90A5-21207C7AB41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B82-4806-90A5-21207C7AB41A}"/>
              </c:ext>
            </c:extLst>
          </c:dPt>
          <c:dPt>
            <c:idx val="2"/>
            <c:bubble3D val="0"/>
            <c:spPr>
              <a:pattFill prst="wdDnDiag">
                <a:fgClr>
                  <a:schemeClr val="bg1"/>
                </a:fgClr>
                <a:bgClr>
                  <a:schemeClr val="accent2"/>
                </a:bgClr>
              </a:pattFill>
              <a:ln w="19050">
                <a:solidFill>
                  <a:schemeClr val="lt1"/>
                </a:solidFill>
              </a:ln>
              <a:effectLst/>
            </c:spPr>
            <c:extLst>
              <c:ext xmlns:c16="http://schemas.microsoft.com/office/drawing/2014/chart" uri="{C3380CC4-5D6E-409C-BE32-E72D297353CC}">
                <c16:uniqueId val="{00000005-8B82-4806-90A5-21207C7AB41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B82-4806-90A5-21207C7AB41A}"/>
              </c:ext>
            </c:extLst>
          </c:dPt>
          <c:dPt>
            <c:idx val="4"/>
            <c:bubble3D val="0"/>
            <c:spPr>
              <a:solidFill>
                <a:srgbClr val="7030A0"/>
              </a:solidFill>
              <a:ln w="19050">
                <a:solidFill>
                  <a:schemeClr val="lt1"/>
                </a:solidFill>
              </a:ln>
              <a:effectLst/>
            </c:spPr>
            <c:extLst>
              <c:ext xmlns:c16="http://schemas.microsoft.com/office/drawing/2014/chart" uri="{C3380CC4-5D6E-409C-BE32-E72D297353CC}">
                <c16:uniqueId val="{00000009-8B82-4806-90A5-21207C7AB41A}"/>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B82-4806-90A5-21207C7AB41A}"/>
              </c:ext>
            </c:extLst>
          </c:dPt>
          <c:dPt>
            <c:idx val="6"/>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D-8B82-4806-90A5-21207C7AB41A}"/>
              </c:ext>
            </c:extLst>
          </c:dPt>
          <c:dLbls>
            <c:dLbl>
              <c:idx val="0"/>
              <c:layout>
                <c:manualLayout>
                  <c:x val="-0.18889119480146657"/>
                  <c:y val="-0.11972464149250499"/>
                </c:manualLayout>
              </c:layou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8B82-4806-90A5-21207C7AB41A}"/>
                </c:ext>
              </c:extLst>
            </c:dLbl>
            <c:dLbl>
              <c:idx val="1"/>
              <c:layout>
                <c:manualLayout>
                  <c:x val="0.14948273573768658"/>
                  <c:y val="-2.6113268257970702E-2"/>
                </c:manualLayout>
              </c:layou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8B82-4806-90A5-21207C7AB41A}"/>
                </c:ext>
              </c:extLst>
            </c:dLbl>
            <c:dLbl>
              <c:idx val="2"/>
              <c:layout>
                <c:manualLayout>
                  <c:x val="-1.7359918719837438E-2"/>
                  <c:y val="3.5978139357422008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8B82-4806-90A5-21207C7AB41A}"/>
                </c:ext>
              </c:extLst>
            </c:dLbl>
            <c:dLbl>
              <c:idx val="3"/>
              <c:layout>
                <c:manualLayout>
                  <c:x val="-1.1882313097959538E-2"/>
                  <c:y val="-3.886726071554699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7-8B82-4806-90A5-21207C7AB41A}"/>
                </c:ext>
              </c:extLst>
            </c:dLbl>
            <c:dLbl>
              <c:idx val="4"/>
              <c:layout/>
              <c:tx>
                <c:rich>
                  <a:bodyPr/>
                  <a:lstStyle/>
                  <a:p>
                    <a:fld id="{3CCA26AC-2A99-489A-92D1-1D9D8800E4B6}" type="CATEGORYNAME">
                      <a:rPr lang="en-US">
                        <a:solidFill>
                          <a:schemeClr val="bg1"/>
                        </a:solidFill>
                      </a:rPr>
                      <a:pPr/>
                      <a:t>[CATEGORY NAME]</a:t>
                    </a:fld>
                    <a:r>
                      <a:rPr lang="en-US" baseline="0" dirty="0">
                        <a:solidFill>
                          <a:schemeClr val="bg1"/>
                        </a:solidFill>
                      </a:rPr>
                      <a:t>
</a:t>
                    </a:r>
                    <a:fld id="{A45DD2E8-CA1B-4BE8-B685-44260F4B46FA}" type="PERCENTAGE">
                      <a:rPr lang="en-US" baseline="0">
                        <a:solidFill>
                          <a:schemeClr val="bg1"/>
                        </a:solidFill>
                      </a:rPr>
                      <a:pPr/>
                      <a:t>[PERCENTAGE]</a:t>
                    </a:fld>
                    <a:endParaRPr lang="en-US" baseline="0" dirty="0">
                      <a:solidFill>
                        <a:schemeClr val="bg1"/>
                      </a:solidFill>
                    </a:endParaRPr>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8B82-4806-90A5-21207C7AB41A}"/>
                </c:ext>
              </c:extLst>
            </c:dLbl>
            <c:dLbl>
              <c:idx val="5"/>
              <c:layout>
                <c:manualLayout>
                  <c:x val="7.285775971551943E-2"/>
                  <c:y val="-1.0252185521582208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B-8B82-4806-90A5-21207C7AB41A}"/>
                </c:ext>
              </c:extLst>
            </c:dLbl>
            <c:dLbl>
              <c:idx val="6"/>
              <c:layout/>
              <c:tx>
                <c:rich>
                  <a:bodyPr/>
                  <a:lstStyle/>
                  <a:p>
                    <a:fld id="{D09A6ED0-A9BA-4420-8711-2511C4CA4839}" type="CATEGORYNAME">
                      <a:rPr lang="en-US">
                        <a:solidFill>
                          <a:schemeClr val="bg1"/>
                        </a:solidFill>
                      </a:rPr>
                      <a:pPr/>
                      <a:t>[CATEGORY NAME]</a:t>
                    </a:fld>
                    <a:r>
                      <a:rPr lang="en-US" baseline="0" dirty="0">
                        <a:solidFill>
                          <a:schemeClr val="bg1"/>
                        </a:solidFill>
                      </a:rPr>
                      <a:t>
</a:t>
                    </a:r>
                    <a:fld id="{B6CE99F2-48BA-4420-BE2E-4766186F92F7}" type="PERCENTAGE">
                      <a:rPr lang="en-US" baseline="0">
                        <a:solidFill>
                          <a:schemeClr val="bg1"/>
                        </a:solidFill>
                      </a:rPr>
                      <a:pPr/>
                      <a:t>[PERCENTAGE]</a:t>
                    </a:fld>
                    <a:endParaRPr lang="en-US" baseline="0" dirty="0">
                      <a:solidFill>
                        <a:schemeClr val="bg1"/>
                      </a:solidFill>
                    </a:endParaRPr>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D-8B82-4806-90A5-21207C7AB41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'\\ssu-alpha\FinancialServices\Budget\LAURA\University Budget\Marginal Cost\[Marginal Cost- Budget 15-16 vs. 16-17.xls]Sheet1'!$I$23:$I$29</c:f>
              <c:strCache>
                <c:ptCount val="7"/>
                <c:pt idx="0">
                  <c:v>Academic Affairs</c:v>
                </c:pt>
                <c:pt idx="1">
                  <c:v>Administration and Finance</c:v>
                </c:pt>
                <c:pt idx="2">
                  <c:v>Green Music Center</c:v>
                </c:pt>
                <c:pt idx="3">
                  <c:v>President's Office</c:v>
                </c:pt>
                <c:pt idx="4">
                  <c:v>Student Affairs</c:v>
                </c:pt>
                <c:pt idx="5">
                  <c:v>University Advancement</c:v>
                </c:pt>
                <c:pt idx="6">
                  <c:v>University Wide</c:v>
                </c:pt>
              </c:strCache>
            </c:strRef>
          </c:cat>
          <c:val>
            <c:numRef>
              <c:f>'\\ssu-alpha\FinancialServices\Budget\LAURA\University Budget\Marginal Cost\[Marginal Cost- Budget 15-16 vs. 16-17.xls]Sheet1'!$J$23:$J$29</c:f>
              <c:numCache>
                <c:formatCode>General</c:formatCode>
                <c:ptCount val="7"/>
                <c:pt idx="0">
                  <c:v>0.63961359465165557</c:v>
                </c:pt>
                <c:pt idx="1">
                  <c:v>0.17010095145057647</c:v>
                </c:pt>
                <c:pt idx="2">
                  <c:v>2.424827085967703E-2</c:v>
                </c:pt>
                <c:pt idx="3">
                  <c:v>1.3448361416097615E-2</c:v>
                </c:pt>
                <c:pt idx="4">
                  <c:v>6.7439476532021703E-2</c:v>
                </c:pt>
                <c:pt idx="5">
                  <c:v>2.2331026621983774E-2</c:v>
                </c:pt>
                <c:pt idx="6">
                  <c:v>6.2818318467987841E-2</c:v>
                </c:pt>
              </c:numCache>
            </c:numRef>
          </c:val>
          <c:extLst>
            <c:ext xmlns:c16="http://schemas.microsoft.com/office/drawing/2014/chart" uri="{C3380CC4-5D6E-409C-BE32-E72D297353CC}">
              <c16:uniqueId val="{0000000E-8B82-4806-90A5-21207C7AB41A}"/>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w="9525" cap="flat" cmpd="sng" algn="ctr">
      <a:noFill/>
      <a:round/>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'Summary by Division -No Ben (2'!$B$7</c:f>
              <c:strCache>
                <c:ptCount val="1"/>
                <c:pt idx="0">
                  <c:v>ORIGINAL BUDGET</c:v>
                </c:pt>
              </c:strCache>
            </c:strRef>
          </c:tx>
          <c:spPr>
            <a:solidFill>
              <a:schemeClr val="accent1"/>
            </a:solidFill>
            <a:ln>
              <a:noFill/>
            </a:ln>
            <a:effectLst/>
          </c:spPr>
          <c:invertIfNegative val="0"/>
          <c:cat>
            <c:strRef>
              <c:f>'Summary by Division -No Ben (2'!$A$10:$A$16</c:f>
              <c:strCache>
                <c:ptCount val="7"/>
                <c:pt idx="0">
                  <c:v>University Wide</c:v>
                </c:pt>
                <c:pt idx="1">
                  <c:v>Executive Office</c:v>
                </c:pt>
                <c:pt idx="2">
                  <c:v>University Advancement</c:v>
                </c:pt>
                <c:pt idx="3">
                  <c:v>Academic Affairs</c:v>
                </c:pt>
                <c:pt idx="4">
                  <c:v>Student Affairs</c:v>
                </c:pt>
                <c:pt idx="5">
                  <c:v>Administration and Finance</c:v>
                </c:pt>
                <c:pt idx="6">
                  <c:v>Green Music Center</c:v>
                </c:pt>
              </c:strCache>
            </c:strRef>
          </c:cat>
          <c:val>
            <c:numRef>
              <c:f>'Summary by Division -No Ben (2'!$B$10:$B$16</c:f>
              <c:numCache>
                <c:formatCode>_("$"* #,##0_);_("$"* \(#,##0\);_("$"* "-"??_);_(@_)</c:formatCode>
                <c:ptCount val="7"/>
                <c:pt idx="0">
                  <c:v>46272479</c:v>
                </c:pt>
                <c:pt idx="1">
                  <c:v>981879</c:v>
                </c:pt>
                <c:pt idx="2">
                  <c:v>1706600</c:v>
                </c:pt>
                <c:pt idx="3">
                  <c:v>45428684</c:v>
                </c:pt>
                <c:pt idx="4">
                  <c:v>4024181</c:v>
                </c:pt>
                <c:pt idx="5">
                  <c:v>11120455</c:v>
                </c:pt>
                <c:pt idx="6">
                  <c:v>1895533</c:v>
                </c:pt>
              </c:numCache>
            </c:numRef>
          </c:val>
          <c:extLst>
            <c:ext xmlns:c16="http://schemas.microsoft.com/office/drawing/2014/chart" uri="{C3380CC4-5D6E-409C-BE32-E72D297353CC}">
              <c16:uniqueId val="{00000000-B71E-4C07-A3B4-3B9D155B4F3E}"/>
            </c:ext>
          </c:extLst>
        </c:ser>
        <c:ser>
          <c:idx val="1"/>
          <c:order val="1"/>
          <c:tx>
            <c:strRef>
              <c:f>'Summary by Division -No Ben (2'!$C$7</c:f>
              <c:strCache>
                <c:ptCount val="1"/>
                <c:pt idx="0">
                  <c:v>REVISED BUDGET</c:v>
                </c:pt>
              </c:strCache>
            </c:strRef>
          </c:tx>
          <c:spPr>
            <a:solidFill>
              <a:schemeClr val="accent2"/>
            </a:solidFill>
            <a:ln>
              <a:noFill/>
            </a:ln>
            <a:effectLst/>
          </c:spPr>
          <c:invertIfNegative val="0"/>
          <c:cat>
            <c:strRef>
              <c:f>'Summary by Division -No Ben (2'!$A$10:$A$16</c:f>
              <c:strCache>
                <c:ptCount val="7"/>
                <c:pt idx="0">
                  <c:v>University Wide</c:v>
                </c:pt>
                <c:pt idx="1">
                  <c:v>Executive Office</c:v>
                </c:pt>
                <c:pt idx="2">
                  <c:v>University Advancement</c:v>
                </c:pt>
                <c:pt idx="3">
                  <c:v>Academic Affairs</c:v>
                </c:pt>
                <c:pt idx="4">
                  <c:v>Student Affairs</c:v>
                </c:pt>
                <c:pt idx="5">
                  <c:v>Administration and Finance</c:v>
                </c:pt>
                <c:pt idx="6">
                  <c:v>Green Music Center</c:v>
                </c:pt>
              </c:strCache>
            </c:strRef>
          </c:cat>
          <c:val>
            <c:numRef>
              <c:f>'Summary by Division -No Ben (2'!$C$10:$C$16</c:f>
              <c:numCache>
                <c:formatCode>_("$"* #,##0_);_("$"* \(#,##0\);_("$"* "-"??_);_(@_)</c:formatCode>
                <c:ptCount val="7"/>
                <c:pt idx="0">
                  <c:v>50365102</c:v>
                </c:pt>
                <c:pt idx="1">
                  <c:v>1300506.43</c:v>
                </c:pt>
                <c:pt idx="2">
                  <c:v>2195415.92</c:v>
                </c:pt>
                <c:pt idx="3">
                  <c:v>58598011.659999996</c:v>
                </c:pt>
                <c:pt idx="4">
                  <c:v>5268164.7699999996</c:v>
                </c:pt>
                <c:pt idx="5">
                  <c:v>15835851.109999999</c:v>
                </c:pt>
                <c:pt idx="6">
                  <c:v>2104536.9500000002</c:v>
                </c:pt>
              </c:numCache>
            </c:numRef>
          </c:val>
          <c:extLst>
            <c:ext xmlns:c16="http://schemas.microsoft.com/office/drawing/2014/chart" uri="{C3380CC4-5D6E-409C-BE32-E72D297353CC}">
              <c16:uniqueId val="{00000001-B71E-4C07-A3B4-3B9D155B4F3E}"/>
            </c:ext>
          </c:extLst>
        </c:ser>
        <c:ser>
          <c:idx val="2"/>
          <c:order val="2"/>
          <c:tx>
            <c:strRef>
              <c:f>'Summary by Division -No Ben (2'!$D$7</c:f>
              <c:strCache>
                <c:ptCount val="1"/>
                <c:pt idx="0">
                  <c:v>TOTAL EXPENSES</c:v>
                </c:pt>
              </c:strCache>
            </c:strRef>
          </c:tx>
          <c:spPr>
            <a:solidFill>
              <a:schemeClr val="accent3"/>
            </a:solidFill>
            <a:ln>
              <a:noFill/>
            </a:ln>
            <a:effectLst/>
          </c:spPr>
          <c:invertIfNegative val="0"/>
          <c:cat>
            <c:strRef>
              <c:f>'Summary by Division -No Ben (2'!$A$10:$A$16</c:f>
              <c:strCache>
                <c:ptCount val="7"/>
                <c:pt idx="0">
                  <c:v>University Wide</c:v>
                </c:pt>
                <c:pt idx="1">
                  <c:v>Executive Office</c:v>
                </c:pt>
                <c:pt idx="2">
                  <c:v>University Advancement</c:v>
                </c:pt>
                <c:pt idx="3">
                  <c:v>Academic Affairs</c:v>
                </c:pt>
                <c:pt idx="4">
                  <c:v>Student Affairs</c:v>
                </c:pt>
                <c:pt idx="5">
                  <c:v>Administration and Finance</c:v>
                </c:pt>
                <c:pt idx="6">
                  <c:v>Green Music Center</c:v>
                </c:pt>
              </c:strCache>
            </c:strRef>
          </c:cat>
          <c:val>
            <c:numRef>
              <c:f>'Summary by Division -No Ben (2'!$D$10:$D$16</c:f>
              <c:numCache>
                <c:formatCode>_("$"* #,##0_);_("$"* \(#,##0\);_("$"* "-"??_);_(@_)</c:formatCode>
                <c:ptCount val="7"/>
                <c:pt idx="0">
                  <c:v>44772062.579999998</c:v>
                </c:pt>
                <c:pt idx="1">
                  <c:v>1277914.04</c:v>
                </c:pt>
                <c:pt idx="2">
                  <c:v>2053177.85</c:v>
                </c:pt>
                <c:pt idx="3">
                  <c:v>45374523.990000002</c:v>
                </c:pt>
                <c:pt idx="4">
                  <c:v>4089590.86</c:v>
                </c:pt>
                <c:pt idx="5">
                  <c:v>14778507.360000001</c:v>
                </c:pt>
                <c:pt idx="6">
                  <c:v>1924917.88</c:v>
                </c:pt>
              </c:numCache>
            </c:numRef>
          </c:val>
          <c:extLst>
            <c:ext xmlns:c16="http://schemas.microsoft.com/office/drawing/2014/chart" uri="{C3380CC4-5D6E-409C-BE32-E72D297353CC}">
              <c16:uniqueId val="{00000002-B71E-4C07-A3B4-3B9D155B4F3E}"/>
            </c:ext>
          </c:extLst>
        </c:ser>
        <c:ser>
          <c:idx val="3"/>
          <c:order val="3"/>
          <c:tx>
            <c:strRef>
              <c:f>'Summary by Division -No Ben (2'!$E$7</c:f>
              <c:strCache>
                <c:ptCount val="1"/>
                <c:pt idx="0">
                  <c:v>YEAR END BUDGET BALANCE AVAILABLE</c:v>
                </c:pt>
              </c:strCache>
            </c:strRef>
          </c:tx>
          <c:spPr>
            <a:solidFill>
              <a:schemeClr val="accent4"/>
            </a:solidFill>
            <a:ln>
              <a:noFill/>
            </a:ln>
            <a:effectLst/>
          </c:spPr>
          <c:invertIfNegative val="0"/>
          <c:cat>
            <c:strRef>
              <c:f>'Summary by Division -No Ben (2'!$A$10:$A$16</c:f>
              <c:strCache>
                <c:ptCount val="7"/>
                <c:pt idx="0">
                  <c:v>University Wide</c:v>
                </c:pt>
                <c:pt idx="1">
                  <c:v>Executive Office</c:v>
                </c:pt>
                <c:pt idx="2">
                  <c:v>University Advancement</c:v>
                </c:pt>
                <c:pt idx="3">
                  <c:v>Academic Affairs</c:v>
                </c:pt>
                <c:pt idx="4">
                  <c:v>Student Affairs</c:v>
                </c:pt>
                <c:pt idx="5">
                  <c:v>Administration and Finance</c:v>
                </c:pt>
                <c:pt idx="6">
                  <c:v>Green Music Center</c:v>
                </c:pt>
              </c:strCache>
            </c:strRef>
          </c:cat>
          <c:val>
            <c:numRef>
              <c:f>'Summary by Division -No Ben (2'!$E$10:$E$16</c:f>
              <c:numCache>
                <c:formatCode>_("$"* #,##0_);_("$"* \(#,##0\);_("$"* "-"??_);_(@_)</c:formatCode>
                <c:ptCount val="7"/>
                <c:pt idx="0">
                  <c:v>5593039.4200000018</c:v>
                </c:pt>
                <c:pt idx="1">
                  <c:v>22592.389999999898</c:v>
                </c:pt>
                <c:pt idx="2">
                  <c:v>142238.06999999983</c:v>
                </c:pt>
                <c:pt idx="3">
                  <c:v>13223487.669999994</c:v>
                </c:pt>
                <c:pt idx="4">
                  <c:v>1178573.9099999997</c:v>
                </c:pt>
                <c:pt idx="5">
                  <c:v>1057343.7499999981</c:v>
                </c:pt>
                <c:pt idx="6">
                  <c:v>179619.0700000003</c:v>
                </c:pt>
              </c:numCache>
            </c:numRef>
          </c:val>
          <c:extLst>
            <c:ext xmlns:c16="http://schemas.microsoft.com/office/drawing/2014/chart" uri="{C3380CC4-5D6E-409C-BE32-E72D297353CC}">
              <c16:uniqueId val="{00000003-B71E-4C07-A3B4-3B9D155B4F3E}"/>
            </c:ext>
          </c:extLst>
        </c:ser>
        <c:dLbls>
          <c:showLegendKey val="0"/>
          <c:showVal val="0"/>
          <c:showCatName val="0"/>
          <c:showSerName val="0"/>
          <c:showPercent val="0"/>
          <c:showBubbleSize val="0"/>
        </c:dLbls>
        <c:gapWidth val="219"/>
        <c:axId val="465328368"/>
        <c:axId val="465327952"/>
      </c:barChart>
      <c:barChart>
        <c:barDir val="col"/>
        <c:grouping val="clustered"/>
        <c:varyColors val="0"/>
        <c:ser>
          <c:idx val="4"/>
          <c:order val="4"/>
          <c:tx>
            <c:strRef>
              <c:f>'Summary by Division -No Ben (2'!$F$7</c:f>
              <c:strCache>
                <c:ptCount val="1"/>
                <c:pt idx="0">
                  <c:v>PROJECTED</c:v>
                </c:pt>
              </c:strCache>
            </c:strRef>
          </c:tx>
          <c:spPr>
            <a:solidFill>
              <a:schemeClr val="accent5"/>
            </a:solidFill>
            <a:ln>
              <a:noFill/>
            </a:ln>
            <a:effectLst/>
          </c:spPr>
          <c:invertIfNegative val="0"/>
          <c:cat>
            <c:strRef>
              <c:f>'Summary by Division -No Ben (2'!$A$10:$A$16</c:f>
              <c:strCache>
                <c:ptCount val="7"/>
                <c:pt idx="0">
                  <c:v>University Wide</c:v>
                </c:pt>
                <c:pt idx="1">
                  <c:v>Executive Office</c:v>
                </c:pt>
                <c:pt idx="2">
                  <c:v>University Advancement</c:v>
                </c:pt>
                <c:pt idx="3">
                  <c:v>Academic Affairs</c:v>
                </c:pt>
                <c:pt idx="4">
                  <c:v>Student Affairs</c:v>
                </c:pt>
                <c:pt idx="5">
                  <c:v>Administration and Finance</c:v>
                </c:pt>
                <c:pt idx="6">
                  <c:v>Green Music Center</c:v>
                </c:pt>
              </c:strCache>
            </c:strRef>
          </c:cat>
          <c:val>
            <c:numRef>
              <c:f>'Summary by Division -No Ben (2'!$F$10:$F$16</c:f>
            </c:numRef>
          </c:val>
          <c:extLst>
            <c:ext xmlns:c16="http://schemas.microsoft.com/office/drawing/2014/chart" uri="{C3380CC4-5D6E-409C-BE32-E72D297353CC}">
              <c16:uniqueId val="{00000004-B71E-4C07-A3B4-3B9D155B4F3E}"/>
            </c:ext>
          </c:extLst>
        </c:ser>
        <c:ser>
          <c:idx val="5"/>
          <c:order val="5"/>
          <c:tx>
            <c:strRef>
              <c:f>'Summary by Division -No Ben (2'!$G$7</c:f>
              <c:strCache>
                <c:ptCount val="1"/>
                <c:pt idx="0">
                  <c:v>PROJECTED</c:v>
                </c:pt>
              </c:strCache>
            </c:strRef>
          </c:tx>
          <c:spPr>
            <a:solidFill>
              <a:schemeClr val="accent6"/>
            </a:solidFill>
            <a:ln>
              <a:noFill/>
            </a:ln>
            <a:effectLst/>
          </c:spPr>
          <c:invertIfNegative val="0"/>
          <c:cat>
            <c:strRef>
              <c:f>'Summary by Division -No Ben (2'!$A$10:$A$16</c:f>
              <c:strCache>
                <c:ptCount val="7"/>
                <c:pt idx="0">
                  <c:v>University Wide</c:v>
                </c:pt>
                <c:pt idx="1">
                  <c:v>Executive Office</c:v>
                </c:pt>
                <c:pt idx="2">
                  <c:v>University Advancement</c:v>
                </c:pt>
                <c:pt idx="3">
                  <c:v>Academic Affairs</c:v>
                </c:pt>
                <c:pt idx="4">
                  <c:v>Student Affairs</c:v>
                </c:pt>
                <c:pt idx="5">
                  <c:v>Administration and Finance</c:v>
                </c:pt>
                <c:pt idx="6">
                  <c:v>Green Music Center</c:v>
                </c:pt>
              </c:strCache>
            </c:strRef>
          </c:cat>
          <c:val>
            <c:numRef>
              <c:f>'Summary by Division -No Ben (2'!$G$10:$G$16</c:f>
            </c:numRef>
          </c:val>
          <c:extLst>
            <c:ext xmlns:c16="http://schemas.microsoft.com/office/drawing/2014/chart" uri="{C3380CC4-5D6E-409C-BE32-E72D297353CC}">
              <c16:uniqueId val="{00000005-B71E-4C07-A3B4-3B9D155B4F3E}"/>
            </c:ext>
          </c:extLst>
        </c:ser>
        <c:dLbls>
          <c:showLegendKey val="0"/>
          <c:showVal val="0"/>
          <c:showCatName val="0"/>
          <c:showSerName val="0"/>
          <c:showPercent val="0"/>
          <c:showBubbleSize val="0"/>
        </c:dLbls>
        <c:gapWidth val="219"/>
        <c:axId val="465328368"/>
        <c:axId val="465327952"/>
      </c:barChart>
      <c:lineChart>
        <c:grouping val="standard"/>
        <c:varyColors val="0"/>
        <c:ser>
          <c:idx val="6"/>
          <c:order val="6"/>
          <c:tx>
            <c:strRef>
              <c:f>'Summary by Division -No Ben (2'!$H$7</c:f>
              <c:strCache>
                <c:ptCount val="1"/>
                <c:pt idx="0">
                  <c:v>BBA % of ORIG BUDGET</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strRef>
              <c:f>'Summary by Division -No Ben (2'!$A$10:$A$16</c:f>
              <c:strCache>
                <c:ptCount val="7"/>
                <c:pt idx="0">
                  <c:v>University Wide</c:v>
                </c:pt>
                <c:pt idx="1">
                  <c:v>Executive Office</c:v>
                </c:pt>
                <c:pt idx="2">
                  <c:v>University Advancement</c:v>
                </c:pt>
                <c:pt idx="3">
                  <c:v>Academic Affairs</c:v>
                </c:pt>
                <c:pt idx="4">
                  <c:v>Student Affairs</c:v>
                </c:pt>
                <c:pt idx="5">
                  <c:v>Administration and Finance</c:v>
                </c:pt>
                <c:pt idx="6">
                  <c:v>Green Music Center</c:v>
                </c:pt>
              </c:strCache>
            </c:strRef>
          </c:cat>
          <c:val>
            <c:numRef>
              <c:f>'Summary by Division -No Ben (2'!$H$10:$H$16</c:f>
              <c:numCache>
                <c:formatCode>0.00%</c:formatCode>
                <c:ptCount val="7"/>
                <c:pt idx="0">
                  <c:v>0.12087183442235723</c:v>
                </c:pt>
                <c:pt idx="1">
                  <c:v>2.3009342291667199E-2</c:v>
                </c:pt>
                <c:pt idx="2">
                  <c:v>8.3345874838860801E-2</c:v>
                </c:pt>
                <c:pt idx="3">
                  <c:v>0.29108234061986021</c:v>
                </c:pt>
                <c:pt idx="4">
                  <c:v>0.29287298707488546</c:v>
                </c:pt>
                <c:pt idx="5">
                  <c:v>9.5080979150583153E-2</c:v>
                </c:pt>
                <c:pt idx="6">
                  <c:v>9.4759136348457298E-2</c:v>
                </c:pt>
              </c:numCache>
            </c:numRef>
          </c:val>
          <c:smooth val="0"/>
          <c:extLst>
            <c:ext xmlns:c16="http://schemas.microsoft.com/office/drawing/2014/chart" uri="{C3380CC4-5D6E-409C-BE32-E72D297353CC}">
              <c16:uniqueId val="{00000006-B71E-4C07-A3B4-3B9D155B4F3E}"/>
            </c:ext>
          </c:extLst>
        </c:ser>
        <c:dLbls>
          <c:showLegendKey val="0"/>
          <c:showVal val="0"/>
          <c:showCatName val="0"/>
          <c:showSerName val="0"/>
          <c:showPercent val="0"/>
          <c:showBubbleSize val="0"/>
        </c:dLbls>
        <c:marker val="1"/>
        <c:smooth val="0"/>
        <c:axId val="476887936"/>
        <c:axId val="474007792"/>
      </c:lineChart>
      <c:catAx>
        <c:axId val="465328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465327952"/>
        <c:crosses val="autoZero"/>
        <c:auto val="1"/>
        <c:lblAlgn val="ctr"/>
        <c:lblOffset val="100"/>
        <c:noMultiLvlLbl val="0"/>
      </c:catAx>
      <c:valAx>
        <c:axId val="465327952"/>
        <c:scaling>
          <c:orientation val="minMax"/>
          <c:max val="60000000"/>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465328368"/>
        <c:crosses val="autoZero"/>
        <c:crossBetween val="between"/>
      </c:valAx>
      <c:valAx>
        <c:axId val="474007792"/>
        <c:scaling>
          <c:orientation val="minMax"/>
          <c:max val="1"/>
        </c:scaling>
        <c:delete val="0"/>
        <c:axPos val="r"/>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6887936"/>
        <c:crosses val="max"/>
        <c:crossBetween val="between"/>
      </c:valAx>
      <c:catAx>
        <c:axId val="476887936"/>
        <c:scaling>
          <c:orientation val="minMax"/>
        </c:scaling>
        <c:delete val="1"/>
        <c:axPos val="b"/>
        <c:numFmt formatCode="General" sourceLinked="1"/>
        <c:majorTickMark val="out"/>
        <c:minorTickMark val="none"/>
        <c:tickLblPos val="nextTo"/>
        <c:crossAx val="474007792"/>
        <c:crosses val="autoZero"/>
        <c:auto val="1"/>
        <c:lblAlgn val="ctr"/>
        <c:lblOffset val="100"/>
        <c:noMultiLvlLbl val="0"/>
      </c:catAx>
      <c:spPr>
        <a:noFill/>
        <a:ln>
          <a:noFill/>
        </a:ln>
        <a:effectLst/>
      </c:spPr>
    </c:plotArea>
    <c:legend>
      <c:legendPos val="r"/>
      <c:layout>
        <c:manualLayout>
          <c:xMode val="edge"/>
          <c:yMode val="edge"/>
          <c:x val="0.6610741115453812"/>
          <c:y val="0.3950022555774278"/>
          <c:w val="0.32958009291585016"/>
          <c:h val="0.26207861712598418"/>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'5.Comp Budget by Div'!$K$15</c:f>
              <c:strCache>
                <c:ptCount val="1"/>
                <c:pt idx="0">
                  <c:v>16-17</c:v>
                </c:pt>
              </c:strCache>
            </c:strRef>
          </c:tx>
          <c:spPr>
            <a:solidFill>
              <a:schemeClr val="accent1"/>
            </a:solidFill>
            <a:ln>
              <a:noFill/>
            </a:ln>
            <a:effectLst/>
          </c:spPr>
          <c:invertIfNegative val="0"/>
          <c:cat>
            <c:strRef>
              <c:f>'5.Comp Budget by Div'!$J$16:$J$23</c:f>
              <c:strCache>
                <c:ptCount val="8"/>
                <c:pt idx="0">
                  <c:v>Academic Affairs</c:v>
                </c:pt>
                <c:pt idx="1">
                  <c:v>Student Affairs</c:v>
                </c:pt>
                <c:pt idx="2">
                  <c:v>University Wide</c:v>
                </c:pt>
                <c:pt idx="3">
                  <c:v>Administration and Finance</c:v>
                </c:pt>
                <c:pt idx="4">
                  <c:v>Green Music Center</c:v>
                </c:pt>
                <c:pt idx="5">
                  <c:v>President's Office</c:v>
                </c:pt>
                <c:pt idx="6">
                  <c:v>University Advancement</c:v>
                </c:pt>
                <c:pt idx="7">
                  <c:v>State University Grants</c:v>
                </c:pt>
              </c:strCache>
            </c:strRef>
          </c:cat>
          <c:val>
            <c:numRef>
              <c:f>'5.Comp Budget by Div'!$K$16:$K$23</c:f>
              <c:numCache>
                <c:formatCode>_(* #,##0.00_);_(* \(#,##0.00\);_(* "-"??_);_(@_)</c:formatCode>
                <c:ptCount val="8"/>
                <c:pt idx="0">
                  <c:v>65951258.900000013</c:v>
                </c:pt>
                <c:pt idx="1">
                  <c:v>5820037.29</c:v>
                </c:pt>
                <c:pt idx="2">
                  <c:v>6484967.2700000023</c:v>
                </c:pt>
                <c:pt idx="3">
                  <c:v>16315865.189999998</c:v>
                </c:pt>
                <c:pt idx="4">
                  <c:v>2677841.86</c:v>
                </c:pt>
                <c:pt idx="5">
                  <c:v>1381895.66</c:v>
                </c:pt>
                <c:pt idx="6">
                  <c:v>2410554.39</c:v>
                </c:pt>
                <c:pt idx="7">
                  <c:v>10387390</c:v>
                </c:pt>
              </c:numCache>
            </c:numRef>
          </c:val>
          <c:extLst>
            <c:ext xmlns:c16="http://schemas.microsoft.com/office/drawing/2014/chart" uri="{C3380CC4-5D6E-409C-BE32-E72D297353CC}">
              <c16:uniqueId val="{00000000-FF79-4D54-9061-7016171837AA}"/>
            </c:ext>
          </c:extLst>
        </c:ser>
        <c:ser>
          <c:idx val="1"/>
          <c:order val="1"/>
          <c:tx>
            <c:strRef>
              <c:f>'5.Comp Budget by Div'!$L$15</c:f>
              <c:strCache>
                <c:ptCount val="1"/>
                <c:pt idx="0">
                  <c:v>17-18</c:v>
                </c:pt>
              </c:strCache>
            </c:strRef>
          </c:tx>
          <c:spPr>
            <a:solidFill>
              <a:schemeClr val="accent2"/>
            </a:solidFill>
            <a:ln>
              <a:noFill/>
            </a:ln>
            <a:effectLst/>
          </c:spPr>
          <c:invertIfNegative val="0"/>
          <c:cat>
            <c:strRef>
              <c:f>'5.Comp Budget by Div'!$J$16:$J$23</c:f>
              <c:strCache>
                <c:ptCount val="8"/>
                <c:pt idx="0">
                  <c:v>Academic Affairs</c:v>
                </c:pt>
                <c:pt idx="1">
                  <c:v>Student Affairs</c:v>
                </c:pt>
                <c:pt idx="2">
                  <c:v>University Wide</c:v>
                </c:pt>
                <c:pt idx="3">
                  <c:v>Administration and Finance</c:v>
                </c:pt>
                <c:pt idx="4">
                  <c:v>Green Music Center</c:v>
                </c:pt>
                <c:pt idx="5">
                  <c:v>President's Office</c:v>
                </c:pt>
                <c:pt idx="6">
                  <c:v>University Advancement</c:v>
                </c:pt>
                <c:pt idx="7">
                  <c:v>State University Grants</c:v>
                </c:pt>
              </c:strCache>
            </c:strRef>
          </c:cat>
          <c:val>
            <c:numRef>
              <c:f>'5.Comp Budget by Div'!$L$16:$L$23</c:f>
              <c:numCache>
                <c:formatCode>_(* #,##0.00_);_(* \(#,##0.00\);_(* "-"??_);_(@_)</c:formatCode>
                <c:ptCount val="8"/>
                <c:pt idx="0">
                  <c:v>70382689.99999997</c:v>
                </c:pt>
                <c:pt idx="1">
                  <c:v>7452489.9999999991</c:v>
                </c:pt>
                <c:pt idx="2">
                  <c:v>7012748.0000000019</c:v>
                </c:pt>
                <c:pt idx="3">
                  <c:v>16240757.999999998</c:v>
                </c:pt>
                <c:pt idx="4">
                  <c:v>2647706.0000000005</c:v>
                </c:pt>
                <c:pt idx="5">
                  <c:v>1342829</c:v>
                </c:pt>
                <c:pt idx="6">
                  <c:v>2596606</c:v>
                </c:pt>
                <c:pt idx="7">
                  <c:v>10996140</c:v>
                </c:pt>
              </c:numCache>
            </c:numRef>
          </c:val>
          <c:extLst>
            <c:ext xmlns:c16="http://schemas.microsoft.com/office/drawing/2014/chart" uri="{C3380CC4-5D6E-409C-BE32-E72D297353CC}">
              <c16:uniqueId val="{00000001-FF79-4D54-9061-7016171837AA}"/>
            </c:ext>
          </c:extLst>
        </c:ser>
        <c:dLbls>
          <c:showLegendKey val="0"/>
          <c:showVal val="0"/>
          <c:showCatName val="0"/>
          <c:showSerName val="0"/>
          <c:showPercent val="0"/>
          <c:showBubbleSize val="0"/>
        </c:dLbls>
        <c:gapWidth val="219"/>
        <c:overlap val="-27"/>
        <c:axId val="745923264"/>
        <c:axId val="745924096"/>
      </c:barChart>
      <c:catAx>
        <c:axId val="745923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745924096"/>
        <c:crosses val="autoZero"/>
        <c:auto val="1"/>
        <c:lblAlgn val="ctr"/>
        <c:lblOffset val="100"/>
        <c:noMultiLvlLbl val="0"/>
      </c:catAx>
      <c:valAx>
        <c:axId val="74592409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745923264"/>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Georgia" panose="02040502050405020303" pitchFamily="18" charset="0"/>
                <a:ea typeface="+mn-ea"/>
                <a:cs typeface="+mn-cs"/>
              </a:defRPr>
            </a:pPr>
            <a:r>
              <a:rPr lang="en-US" b="0" dirty="0" smtClean="0">
                <a:latin typeface="Georgia" panose="02040502050405020303" pitchFamily="18" charset="0"/>
              </a:rPr>
              <a:t>2017/18</a:t>
            </a:r>
            <a:r>
              <a:rPr lang="en-US" b="0" baseline="0" dirty="0" smtClean="0">
                <a:latin typeface="Georgia" panose="02040502050405020303" pitchFamily="18" charset="0"/>
              </a:rPr>
              <a:t> Proposed University Budget by Division</a:t>
            </a:r>
            <a:endParaRPr lang="en-US" b="0" dirty="0">
              <a:latin typeface="Georgia" panose="02040502050405020303" pitchFamily="18" charset="0"/>
            </a:endParaRPr>
          </a:p>
        </c:rich>
      </c:tx>
      <c:layout>
        <c:manualLayout>
          <c:xMode val="edge"/>
          <c:yMode val="edge"/>
          <c:x val="0.1460578718808361"/>
          <c:y val="5.4706946609927536E-5"/>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Georgia" panose="02040502050405020303" pitchFamily="18" charset="0"/>
              <a:ea typeface="+mn-ea"/>
              <a:cs typeface="+mn-cs"/>
            </a:defRPr>
          </a:pPr>
          <a:endParaRPr lang="en-US"/>
        </a:p>
      </c:txPr>
    </c:title>
    <c:autoTitleDeleted val="0"/>
    <c:plotArea>
      <c:layout>
        <c:manualLayout>
          <c:layoutTarget val="inner"/>
          <c:xMode val="edge"/>
          <c:yMode val="edge"/>
          <c:x val="0.15349473857900381"/>
          <c:y val="0.22132183705926717"/>
          <c:w val="0.65530135979419335"/>
          <c:h val="0.68282612178547841"/>
        </c:manualLayout>
      </c:layout>
      <c:pieChart>
        <c:varyColors val="1"/>
        <c:ser>
          <c:idx val="0"/>
          <c:order val="0"/>
          <c:dPt>
            <c:idx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1-E67F-47EC-86E8-1A3701F3B8E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67F-47EC-86E8-1A3701F3B8E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67F-47EC-86E8-1A3701F3B8E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67F-47EC-86E8-1A3701F3B8E2}"/>
              </c:ext>
            </c:extLst>
          </c:dPt>
          <c:dPt>
            <c:idx val="4"/>
            <c:bubble3D val="0"/>
            <c:spPr>
              <a:solidFill>
                <a:srgbClr val="7030A0"/>
              </a:solidFill>
              <a:ln w="19050">
                <a:solidFill>
                  <a:schemeClr val="lt1"/>
                </a:solidFill>
              </a:ln>
              <a:effectLst/>
            </c:spPr>
            <c:extLst>
              <c:ext xmlns:c16="http://schemas.microsoft.com/office/drawing/2014/chart" uri="{C3380CC4-5D6E-409C-BE32-E72D297353CC}">
                <c16:uniqueId val="{00000009-E67F-47EC-86E8-1A3701F3B8E2}"/>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E67F-47EC-86E8-1A3701F3B8E2}"/>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E67F-47EC-86E8-1A3701F3B8E2}"/>
              </c:ext>
            </c:extLst>
          </c:dPt>
          <c:dLbls>
            <c:dLbl>
              <c:idx val="0"/>
              <c:layout>
                <c:manualLayout>
                  <c:x val="-0.19158903914377218"/>
                  <c:y val="-0.14822371492796665"/>
                </c:manualLayout>
              </c:layout>
              <c:tx>
                <c:rich>
                  <a:bodyPr/>
                  <a:lstStyle/>
                  <a:p>
                    <a:fld id="{6EB3E141-A72C-49A3-8777-7D881DB96871}" type="CATEGORYNAME">
                      <a:rPr lang="en-US"/>
                      <a:pPr/>
                      <a:t>[CATEGORY NAME]</a:t>
                    </a:fld>
                    <a:r>
                      <a:rPr lang="en-US" baseline="0" dirty="0"/>
                      <a:t>
</a:t>
                    </a:r>
                    <a:fld id="{7784CCC3-DA2B-4B48-9A67-FF1267B465E2}" type="PERCENTAGE">
                      <a:rPr lang="en-US" baseline="0" smtClean="0"/>
                      <a:pPr/>
                      <a:t>[PERCENTAGE]</a:t>
                    </a:fld>
                    <a:endParaRPr lang="en-US" baseline="0" dirty="0" smtClean="0"/>
                  </a:p>
                  <a:p>
                    <a:r>
                      <a:rPr lang="en-US" baseline="0" dirty="0" smtClean="0"/>
                      <a:t>(70.4 M)</a:t>
                    </a:r>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E67F-47EC-86E8-1A3701F3B8E2}"/>
                </c:ext>
              </c:extLst>
            </c:dLbl>
            <c:dLbl>
              <c:idx val="1"/>
              <c:layout>
                <c:manualLayout>
                  <c:x val="0.17641473347883807"/>
                  <c:y val="-1.7371604750126023E-2"/>
                </c:manualLayout>
              </c:layout>
              <c:tx>
                <c:rich>
                  <a:bodyPr/>
                  <a:lstStyle/>
                  <a:p>
                    <a:fld id="{D74D7103-855B-47E0-A692-FE5546E5A57C}" type="CATEGORYNAME">
                      <a:rPr lang="en-US"/>
                      <a:pPr/>
                      <a:t>[CATEGORY NAME]</a:t>
                    </a:fld>
                    <a:r>
                      <a:rPr lang="en-US" baseline="0"/>
                      <a:t>
</a:t>
                    </a:r>
                    <a:fld id="{A15D2FF7-57C4-41CD-AFDD-0469EA097DD9}" type="PERCENTAGE">
                      <a:rPr lang="en-US" baseline="0" smtClean="0"/>
                      <a:pPr/>
                      <a:t>[PERCENTAGE]</a:t>
                    </a:fld>
                    <a:endParaRPr lang="en-US" baseline="0" smtClean="0"/>
                  </a:p>
                  <a:p>
                    <a:r>
                      <a:rPr lang="en-US" baseline="0" smtClean="0"/>
                      <a:t>(16.2 M)</a:t>
                    </a:r>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E67F-47EC-86E8-1A3701F3B8E2}"/>
                </c:ext>
              </c:extLst>
            </c:dLbl>
            <c:dLbl>
              <c:idx val="2"/>
              <c:layout>
                <c:manualLayout>
                  <c:x val="2.3254505771437557E-3"/>
                  <c:y val="6.0091166829521883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solidFill>
                        <a:latin typeface="Georgia" panose="02040502050405020303" pitchFamily="18" charset="0"/>
                        <a:ea typeface="+mn-ea"/>
                        <a:cs typeface="+mn-cs"/>
                      </a:defRPr>
                    </a:pPr>
                    <a:fld id="{BC1FC7FE-2D21-4DD8-9CA1-45F52F0A2EA4}" type="CATEGORYNAME">
                      <a:rPr lang="en-US" sz="900">
                        <a:solidFill>
                          <a:schemeClr val="tx1"/>
                        </a:solidFill>
                        <a:latin typeface="Georgia" panose="02040502050405020303" pitchFamily="18" charset="0"/>
                      </a:rPr>
                      <a:pPr>
                        <a:defRPr>
                          <a:solidFill>
                            <a:schemeClr val="tx1"/>
                          </a:solidFill>
                          <a:latin typeface="Georgia" panose="02040502050405020303" pitchFamily="18" charset="0"/>
                        </a:defRPr>
                      </a:pPr>
                      <a:t>[CATEGORY NAME]</a:t>
                    </a:fld>
                    <a:r>
                      <a:rPr lang="en-US" sz="900" baseline="0">
                        <a:solidFill>
                          <a:schemeClr val="tx1"/>
                        </a:solidFill>
                        <a:latin typeface="Georgia" panose="02040502050405020303" pitchFamily="18" charset="0"/>
                      </a:rPr>
                      <a:t>
</a:t>
                    </a:r>
                    <a:fld id="{FBA4ADCC-2014-48B8-81DE-3FA1BE95451F}" type="PERCENTAGE">
                      <a:rPr lang="en-US" sz="900" baseline="0" smtClean="0">
                        <a:solidFill>
                          <a:schemeClr val="tx1"/>
                        </a:solidFill>
                        <a:latin typeface="Georgia" panose="02040502050405020303" pitchFamily="18" charset="0"/>
                      </a:rPr>
                      <a:pPr>
                        <a:defRPr>
                          <a:solidFill>
                            <a:schemeClr val="tx1"/>
                          </a:solidFill>
                          <a:latin typeface="Georgia" panose="02040502050405020303" pitchFamily="18" charset="0"/>
                        </a:defRPr>
                      </a:pPr>
                      <a:t>[PERCENTAGE]</a:t>
                    </a:fld>
                    <a:endParaRPr lang="en-US" sz="900" baseline="0" smtClean="0">
                      <a:solidFill>
                        <a:schemeClr val="tx1"/>
                      </a:solidFill>
                      <a:latin typeface="Georgia" panose="02040502050405020303" pitchFamily="18" charset="0"/>
                    </a:endParaRPr>
                  </a:p>
                  <a:p>
                    <a:pPr>
                      <a:defRPr>
                        <a:solidFill>
                          <a:schemeClr val="tx1"/>
                        </a:solidFill>
                        <a:latin typeface="Georgia" panose="02040502050405020303" pitchFamily="18" charset="0"/>
                      </a:defRPr>
                    </a:pPr>
                    <a:r>
                      <a:rPr lang="en-US" sz="900" baseline="0" smtClean="0">
                        <a:solidFill>
                          <a:schemeClr val="tx1"/>
                        </a:solidFill>
                        <a:latin typeface="Georgia" panose="02040502050405020303" pitchFamily="18" charset="0"/>
                      </a:rPr>
                      <a:t>(2.6 M)</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solidFill>
                      <a:latin typeface="Georgia" panose="020405020504050203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0012675411950889"/>
                      <c:h val="0.150165542725025"/>
                    </c:manualLayout>
                  </c15:layout>
                  <c15:dlblFieldTable/>
                  <c15:showDataLabelsRange val="0"/>
                </c:ext>
                <c:ext xmlns:c16="http://schemas.microsoft.com/office/drawing/2014/chart" uri="{C3380CC4-5D6E-409C-BE32-E72D297353CC}">
                  <c16:uniqueId val="{00000005-E67F-47EC-86E8-1A3701F3B8E2}"/>
                </c:ext>
              </c:extLst>
            </c:dLbl>
            <c:dLbl>
              <c:idx val="3"/>
              <c:layout>
                <c:manualLayout>
                  <c:x val="1.7175675012716607E-2"/>
                  <c:y val="-4.166455221863080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solidFill>
                        <a:latin typeface="Georgia" panose="02040502050405020303" pitchFamily="18" charset="0"/>
                        <a:ea typeface="+mn-ea"/>
                        <a:cs typeface="+mn-cs"/>
                      </a:defRPr>
                    </a:pPr>
                    <a:fld id="{BB25041A-F210-450D-ACC9-01E249985707}" type="CATEGORYNAME">
                      <a:rPr lang="en-US" sz="900">
                        <a:solidFill>
                          <a:schemeClr val="tx1"/>
                        </a:solidFill>
                        <a:latin typeface="Georgia" panose="02040502050405020303" pitchFamily="18" charset="0"/>
                      </a:rPr>
                      <a:pPr>
                        <a:defRPr>
                          <a:solidFill>
                            <a:schemeClr val="tx1"/>
                          </a:solidFill>
                          <a:latin typeface="Georgia" panose="02040502050405020303" pitchFamily="18" charset="0"/>
                        </a:defRPr>
                      </a:pPr>
                      <a:t>[CATEGORY NAME]</a:t>
                    </a:fld>
                    <a:r>
                      <a:rPr lang="en-US" sz="900" baseline="0" dirty="0">
                        <a:solidFill>
                          <a:schemeClr val="tx1"/>
                        </a:solidFill>
                        <a:latin typeface="Georgia" panose="02040502050405020303" pitchFamily="18" charset="0"/>
                      </a:rPr>
                      <a:t>
</a:t>
                    </a:r>
                    <a:fld id="{95FF01C2-84F9-45DA-BF4C-DB11E4674A91}" type="PERCENTAGE">
                      <a:rPr lang="en-US" sz="900" baseline="0" smtClean="0">
                        <a:solidFill>
                          <a:schemeClr val="tx1"/>
                        </a:solidFill>
                        <a:latin typeface="Georgia" panose="02040502050405020303" pitchFamily="18" charset="0"/>
                      </a:rPr>
                      <a:pPr>
                        <a:defRPr>
                          <a:solidFill>
                            <a:schemeClr val="tx1"/>
                          </a:solidFill>
                          <a:latin typeface="Georgia" panose="02040502050405020303" pitchFamily="18" charset="0"/>
                        </a:defRPr>
                      </a:pPr>
                      <a:t>[PERCENTAGE]</a:t>
                    </a:fld>
                    <a:endParaRPr lang="en-US" sz="900" baseline="0" dirty="0" smtClean="0">
                      <a:solidFill>
                        <a:schemeClr val="tx1"/>
                      </a:solidFill>
                      <a:latin typeface="Georgia" panose="02040502050405020303" pitchFamily="18" charset="0"/>
                    </a:endParaRPr>
                  </a:p>
                  <a:p>
                    <a:pPr>
                      <a:defRPr>
                        <a:solidFill>
                          <a:schemeClr val="tx1"/>
                        </a:solidFill>
                        <a:latin typeface="Georgia" panose="02040502050405020303" pitchFamily="18" charset="0"/>
                      </a:defRPr>
                    </a:pPr>
                    <a:r>
                      <a:rPr lang="en-US" sz="900" baseline="0" dirty="0" smtClean="0">
                        <a:solidFill>
                          <a:schemeClr val="tx1"/>
                        </a:solidFill>
                        <a:latin typeface="Georgia" panose="02040502050405020303" pitchFamily="18" charset="0"/>
                      </a:rPr>
                      <a:t>(1.3 M)</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solidFill>
                      <a:latin typeface="Georgia" panose="020405020504050203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1898911714630726"/>
                      <c:h val="0.10486191001086236"/>
                    </c:manualLayout>
                  </c15:layout>
                  <c15:dlblFieldTable/>
                  <c15:showDataLabelsRange val="0"/>
                </c:ext>
                <c:ext xmlns:c16="http://schemas.microsoft.com/office/drawing/2014/chart" uri="{C3380CC4-5D6E-409C-BE32-E72D297353CC}">
                  <c16:uniqueId val="{00000007-E67F-47EC-86E8-1A3701F3B8E2}"/>
                </c:ext>
              </c:extLst>
            </c:dLbl>
            <c:dLbl>
              <c:idx val="4"/>
              <c:layout>
                <c:manualLayout>
                  <c:x val="0.13278469050244132"/>
                  <c:y val="0.10727270240593335"/>
                </c:manualLayout>
              </c:layout>
              <c:tx>
                <c:rich>
                  <a:bodyPr/>
                  <a:lstStyle/>
                  <a:p>
                    <a:fld id="{5CF85794-790F-4BD1-909F-376ACDA64E55}" type="CATEGORYNAME">
                      <a:rPr lang="en-US" sz="800">
                        <a:solidFill>
                          <a:schemeClr val="bg1"/>
                        </a:solidFill>
                        <a:latin typeface="Georgia" panose="02040502050405020303" pitchFamily="18" charset="0"/>
                      </a:rPr>
                      <a:pPr/>
                      <a:t>[CATEGORY NAME]</a:t>
                    </a:fld>
                    <a:r>
                      <a:rPr lang="en-US" sz="800" baseline="0" dirty="0">
                        <a:solidFill>
                          <a:schemeClr val="bg1"/>
                        </a:solidFill>
                        <a:latin typeface="Georgia" panose="02040502050405020303" pitchFamily="18" charset="0"/>
                      </a:rPr>
                      <a:t>, </a:t>
                    </a:r>
                    <a:endParaRPr lang="en-US" sz="800" baseline="0" dirty="0" smtClean="0">
                      <a:solidFill>
                        <a:schemeClr val="bg1"/>
                      </a:solidFill>
                      <a:latin typeface="Georgia" panose="02040502050405020303" pitchFamily="18" charset="0"/>
                    </a:endParaRPr>
                  </a:p>
                  <a:p>
                    <a:fld id="{C7BAF969-8CCA-4E26-8464-3021A00B994A}" type="VALUE">
                      <a:rPr lang="en-US" sz="800" baseline="0" smtClean="0">
                        <a:solidFill>
                          <a:schemeClr val="bg1"/>
                        </a:solidFill>
                        <a:latin typeface="Georgia" panose="02040502050405020303" pitchFamily="18" charset="0"/>
                      </a:rPr>
                      <a:pPr/>
                      <a:t>[VALUE]</a:t>
                    </a:fld>
                    <a:endParaRPr lang="en-US" sz="800" baseline="0" dirty="0" smtClean="0">
                      <a:solidFill>
                        <a:schemeClr val="bg1"/>
                      </a:solidFill>
                      <a:latin typeface="Georgia" panose="02040502050405020303" pitchFamily="18" charset="0"/>
                    </a:endParaRPr>
                  </a:p>
                  <a:p>
                    <a:r>
                      <a:rPr lang="en-US" sz="800" baseline="0" dirty="0" smtClean="0">
                        <a:solidFill>
                          <a:schemeClr val="bg1"/>
                        </a:solidFill>
                        <a:latin typeface="Georgia" panose="02040502050405020303" pitchFamily="18" charset="0"/>
                      </a:rPr>
                      <a:t>(7.5 M)</a:t>
                    </a:r>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E67F-47EC-86E8-1A3701F3B8E2}"/>
                </c:ext>
              </c:extLst>
            </c:dLbl>
            <c:dLbl>
              <c:idx val="5"/>
              <c:layout>
                <c:manualLayout>
                  <c:x val="-4.601512049141597E-2"/>
                  <c:y val="-3.0538394507422559E-2"/>
                </c:manualLayout>
              </c:layout>
              <c:tx>
                <c:rich>
                  <a:bodyPr/>
                  <a:lstStyle/>
                  <a:p>
                    <a:fld id="{9C858009-3A96-4165-B39B-75DF6EA2985A}" type="CATEGORYNAME">
                      <a:rPr lang="en-US"/>
                      <a:pPr/>
                      <a:t>[CATEGORY NAME]</a:t>
                    </a:fld>
                    <a:r>
                      <a:rPr lang="en-US" baseline="0"/>
                      <a:t>
</a:t>
                    </a:r>
                    <a:fld id="{A213F4E7-C8D7-48B3-BE8E-E1193A8FF116}" type="PERCENTAGE">
                      <a:rPr lang="en-US" baseline="0" smtClean="0"/>
                      <a:pPr/>
                      <a:t>[PERCENTAGE]</a:t>
                    </a:fld>
                    <a:endParaRPr lang="en-US" baseline="0" smtClean="0"/>
                  </a:p>
                  <a:p>
                    <a:r>
                      <a:rPr lang="en-US" baseline="0" smtClean="0"/>
                      <a:t>(2.6 M)</a:t>
                    </a:r>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B-E67F-47EC-86E8-1A3701F3B8E2}"/>
                </c:ext>
              </c:extLst>
            </c:dLbl>
            <c:dLbl>
              <c:idx val="6"/>
              <c:layout>
                <c:manualLayout>
                  <c:x val="5.7151857435366604E-2"/>
                  <c:y val="0.14782598501811189"/>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solidFill>
                        <a:latin typeface="Georgia" panose="02040502050405020303" pitchFamily="18" charset="0"/>
                        <a:ea typeface="+mn-ea"/>
                        <a:cs typeface="+mn-cs"/>
                      </a:defRPr>
                    </a:pPr>
                    <a:fld id="{60DA92A2-340B-4119-8B0F-800008C9ED82}" type="CATEGORYNAME">
                      <a:rPr lang="en-US">
                        <a:solidFill>
                          <a:schemeClr val="bg1"/>
                        </a:solidFill>
                      </a:rPr>
                      <a:pPr>
                        <a:defRPr>
                          <a:solidFill>
                            <a:schemeClr val="tx1"/>
                          </a:solidFill>
                          <a:latin typeface="Georgia" panose="02040502050405020303" pitchFamily="18" charset="0"/>
                        </a:defRPr>
                      </a:pPr>
                      <a:t>[CATEGORY NAME]</a:t>
                    </a:fld>
                    <a:r>
                      <a:rPr lang="en-US" baseline="0" dirty="0">
                        <a:solidFill>
                          <a:schemeClr val="bg1"/>
                        </a:solidFill>
                      </a:rPr>
                      <a:t>, </a:t>
                    </a:r>
                    <a:fld id="{A1E89E0A-2A86-43B3-9703-CF602C5AD88B}" type="VALUE">
                      <a:rPr lang="en-US" baseline="0" smtClean="0">
                        <a:solidFill>
                          <a:schemeClr val="bg1"/>
                        </a:solidFill>
                      </a:rPr>
                      <a:pPr>
                        <a:defRPr>
                          <a:solidFill>
                            <a:schemeClr val="tx1"/>
                          </a:solidFill>
                          <a:latin typeface="Georgia" panose="02040502050405020303" pitchFamily="18" charset="0"/>
                        </a:defRPr>
                      </a:pPr>
                      <a:t>[VALUE]</a:t>
                    </a:fld>
                    <a:endParaRPr lang="en-US" baseline="0" dirty="0" smtClean="0">
                      <a:solidFill>
                        <a:schemeClr val="bg1"/>
                      </a:solidFill>
                    </a:endParaRPr>
                  </a:p>
                  <a:p>
                    <a:pPr>
                      <a:defRPr>
                        <a:solidFill>
                          <a:schemeClr val="tx1"/>
                        </a:solidFill>
                        <a:latin typeface="Georgia" panose="02040502050405020303" pitchFamily="18" charset="0"/>
                      </a:defRPr>
                    </a:pPr>
                    <a:r>
                      <a:rPr lang="en-US" baseline="0" dirty="0" smtClean="0">
                        <a:solidFill>
                          <a:schemeClr val="bg1"/>
                        </a:solidFill>
                      </a:rPr>
                      <a:t>(7.0 M)</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solidFill>
                      <a:latin typeface="Georgia" panose="020405020504050203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4109364804356142"/>
                      <c:h val="0.11104044797173995"/>
                    </c:manualLayout>
                  </c15:layout>
                  <c15:dlblFieldTable/>
                  <c15:showDataLabelsRange val="0"/>
                </c:ext>
                <c:ext xmlns:c16="http://schemas.microsoft.com/office/drawing/2014/chart" uri="{C3380CC4-5D6E-409C-BE32-E72D297353CC}">
                  <c16:uniqueId val="{0000000D-E67F-47EC-86E8-1A3701F3B8E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Georgia" panose="02040502050405020303" pitchFamily="18" charset="0"/>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Sheet4!$A$4:$A$10</c:f>
              <c:strCache>
                <c:ptCount val="7"/>
                <c:pt idx="0">
                  <c:v>Academic Affairs</c:v>
                </c:pt>
                <c:pt idx="1">
                  <c:v>Administration and Finance</c:v>
                </c:pt>
                <c:pt idx="2">
                  <c:v>Green Music Center</c:v>
                </c:pt>
                <c:pt idx="3">
                  <c:v>President's Office</c:v>
                </c:pt>
                <c:pt idx="4">
                  <c:v>Student Affairs</c:v>
                </c:pt>
                <c:pt idx="5">
                  <c:v>University Advancement</c:v>
                </c:pt>
                <c:pt idx="6">
                  <c:v>University Wide</c:v>
                </c:pt>
              </c:strCache>
            </c:strRef>
          </c:cat>
          <c:val>
            <c:numRef>
              <c:f>Sheet4!$C$4:$C$10</c:f>
              <c:numCache>
                <c:formatCode>0%</c:formatCode>
                <c:ptCount val="7"/>
                <c:pt idx="0">
                  <c:v>0.65365358187590228</c:v>
                </c:pt>
                <c:pt idx="1">
                  <c:v>0.15083012085897424</c:v>
                </c:pt>
                <c:pt idx="2">
                  <c:v>2.4589604498695898E-2</c:v>
                </c:pt>
                <c:pt idx="3">
                  <c:v>1.2471034933402465E-2</c:v>
                </c:pt>
                <c:pt idx="4">
                  <c:v>6.9212284759140985E-2</c:v>
                </c:pt>
                <c:pt idx="5">
                  <c:v>2.411503187247404E-2</c:v>
                </c:pt>
                <c:pt idx="6">
                  <c:v>6.5128341201410075E-2</c:v>
                </c:pt>
              </c:numCache>
            </c:numRef>
          </c:val>
          <c:extLst>
            <c:ext xmlns:c16="http://schemas.microsoft.com/office/drawing/2014/chart" uri="{C3380CC4-5D6E-409C-BE32-E72D297353CC}">
              <c16:uniqueId val="{0000000E-E67F-47EC-86E8-1A3701F3B8E2}"/>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Georgia" panose="02040502050405020303" pitchFamily="18" charset="0"/>
                <a:ea typeface="+mn-ea"/>
                <a:cs typeface="+mn-cs"/>
              </a:defRPr>
            </a:pPr>
            <a:r>
              <a:rPr lang="en-US" b="0" dirty="0" smtClean="0">
                <a:latin typeface="Georgia" panose="02040502050405020303" pitchFamily="18" charset="0"/>
              </a:rPr>
              <a:t>2016/17</a:t>
            </a:r>
            <a:r>
              <a:rPr lang="en-US" b="0" baseline="0" dirty="0" smtClean="0">
                <a:latin typeface="Georgia" panose="02040502050405020303" pitchFamily="18" charset="0"/>
              </a:rPr>
              <a:t> </a:t>
            </a:r>
            <a:r>
              <a:rPr lang="en-US" b="0" baseline="0" dirty="0">
                <a:latin typeface="Georgia" panose="02040502050405020303" pitchFamily="18" charset="0"/>
              </a:rPr>
              <a:t>University Budget by Division</a:t>
            </a:r>
          </a:p>
        </c:rich>
      </c:tx>
      <c:layout>
        <c:manualLayout>
          <c:xMode val="edge"/>
          <c:yMode val="edge"/>
          <c:x val="0.16013534935790422"/>
          <c:y val="0"/>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Georgia" panose="02040502050405020303" pitchFamily="18" charset="0"/>
              <a:ea typeface="+mn-ea"/>
              <a:cs typeface="+mn-cs"/>
            </a:defRPr>
          </a:pPr>
          <a:endParaRPr lang="en-US"/>
        </a:p>
      </c:txPr>
    </c:title>
    <c:autoTitleDeleted val="0"/>
    <c:plotArea>
      <c:layout>
        <c:manualLayout>
          <c:layoutTarget val="inner"/>
          <c:xMode val="edge"/>
          <c:yMode val="edge"/>
          <c:x val="0.15070616039721932"/>
          <c:y val="0.22613457383442931"/>
          <c:w val="0.81079007485175481"/>
          <c:h val="0.65121603344543366"/>
        </c:manualLayout>
      </c:layout>
      <c:pieChart>
        <c:varyColors val="1"/>
        <c:ser>
          <c:idx val="0"/>
          <c:order val="0"/>
          <c:spPr>
            <a:ln w="19050">
              <a:solidFill>
                <a:schemeClr val="bg1"/>
              </a:solidFill>
            </a:ln>
          </c:spPr>
          <c:dPt>
            <c:idx val="0"/>
            <c:bubble3D val="0"/>
            <c:spPr>
              <a:solidFill>
                <a:schemeClr val="accent1">
                  <a:lumMod val="40000"/>
                  <a:lumOff val="60000"/>
                </a:schemeClr>
              </a:solidFill>
              <a:ln w="19050">
                <a:solidFill>
                  <a:schemeClr val="bg1"/>
                </a:solidFill>
              </a:ln>
              <a:effectLst/>
            </c:spPr>
            <c:extLst>
              <c:ext xmlns:c16="http://schemas.microsoft.com/office/drawing/2014/chart" uri="{C3380CC4-5D6E-409C-BE32-E72D297353CC}">
                <c16:uniqueId val="{00000001-1BC4-4513-B9BB-4ECC253DD7B4}"/>
              </c:ext>
            </c:extLst>
          </c:dPt>
          <c:dPt>
            <c:idx val="1"/>
            <c:bubble3D val="0"/>
            <c:spPr>
              <a:solidFill>
                <a:schemeClr val="accent2"/>
              </a:solidFill>
              <a:ln w="19050">
                <a:solidFill>
                  <a:schemeClr val="bg1"/>
                </a:solidFill>
              </a:ln>
              <a:effectLst/>
            </c:spPr>
            <c:extLst>
              <c:ext xmlns:c16="http://schemas.microsoft.com/office/drawing/2014/chart" uri="{C3380CC4-5D6E-409C-BE32-E72D297353CC}">
                <c16:uniqueId val="{00000003-1BC4-4513-B9BB-4ECC253DD7B4}"/>
              </c:ext>
            </c:extLst>
          </c:dPt>
          <c:dPt>
            <c:idx val="2"/>
            <c:bubble3D val="0"/>
            <c:spPr>
              <a:solidFill>
                <a:schemeClr val="accent3"/>
              </a:solidFill>
              <a:ln w="19050">
                <a:solidFill>
                  <a:schemeClr val="bg1"/>
                </a:solidFill>
              </a:ln>
              <a:effectLst/>
            </c:spPr>
            <c:extLst>
              <c:ext xmlns:c16="http://schemas.microsoft.com/office/drawing/2014/chart" uri="{C3380CC4-5D6E-409C-BE32-E72D297353CC}">
                <c16:uniqueId val="{00000005-1BC4-4513-B9BB-4ECC253DD7B4}"/>
              </c:ext>
            </c:extLst>
          </c:dPt>
          <c:dPt>
            <c:idx val="3"/>
            <c:bubble3D val="0"/>
            <c:spPr>
              <a:solidFill>
                <a:schemeClr val="accent4"/>
              </a:solidFill>
              <a:ln w="19050">
                <a:solidFill>
                  <a:schemeClr val="bg1"/>
                </a:solidFill>
              </a:ln>
              <a:effectLst/>
            </c:spPr>
            <c:extLst>
              <c:ext xmlns:c16="http://schemas.microsoft.com/office/drawing/2014/chart" uri="{C3380CC4-5D6E-409C-BE32-E72D297353CC}">
                <c16:uniqueId val="{00000007-1BC4-4513-B9BB-4ECC253DD7B4}"/>
              </c:ext>
            </c:extLst>
          </c:dPt>
          <c:dPt>
            <c:idx val="4"/>
            <c:bubble3D val="0"/>
            <c:spPr>
              <a:solidFill>
                <a:srgbClr val="7030A0"/>
              </a:solidFill>
              <a:ln w="19050">
                <a:solidFill>
                  <a:schemeClr val="bg1"/>
                </a:solidFill>
              </a:ln>
              <a:effectLst/>
            </c:spPr>
            <c:extLst>
              <c:ext xmlns:c16="http://schemas.microsoft.com/office/drawing/2014/chart" uri="{C3380CC4-5D6E-409C-BE32-E72D297353CC}">
                <c16:uniqueId val="{00000009-1BC4-4513-B9BB-4ECC253DD7B4}"/>
              </c:ext>
            </c:extLst>
          </c:dPt>
          <c:dPt>
            <c:idx val="5"/>
            <c:bubble3D val="0"/>
            <c:spPr>
              <a:solidFill>
                <a:schemeClr val="accent6"/>
              </a:solidFill>
              <a:ln w="19050">
                <a:solidFill>
                  <a:schemeClr val="bg1"/>
                </a:solidFill>
              </a:ln>
              <a:effectLst/>
            </c:spPr>
            <c:extLst>
              <c:ext xmlns:c16="http://schemas.microsoft.com/office/drawing/2014/chart" uri="{C3380CC4-5D6E-409C-BE32-E72D297353CC}">
                <c16:uniqueId val="{0000000B-1BC4-4513-B9BB-4ECC253DD7B4}"/>
              </c:ext>
            </c:extLst>
          </c:dPt>
          <c:dPt>
            <c:idx val="6"/>
            <c:bubble3D val="0"/>
            <c:spPr>
              <a:solidFill>
                <a:schemeClr val="accent1">
                  <a:lumMod val="60000"/>
                </a:schemeClr>
              </a:solidFill>
              <a:ln w="19050">
                <a:solidFill>
                  <a:schemeClr val="bg1"/>
                </a:solidFill>
              </a:ln>
              <a:effectLst/>
            </c:spPr>
            <c:extLst>
              <c:ext xmlns:c16="http://schemas.microsoft.com/office/drawing/2014/chart" uri="{C3380CC4-5D6E-409C-BE32-E72D297353CC}">
                <c16:uniqueId val="{0000000D-1BC4-4513-B9BB-4ECC253DD7B4}"/>
              </c:ext>
            </c:extLst>
          </c:dPt>
          <c:dLbls>
            <c:dLbl>
              <c:idx val="0"/>
              <c:layout>
                <c:manualLayout>
                  <c:x val="-0.15514645346967759"/>
                  <c:y val="-0.13152483822781438"/>
                </c:manualLayout>
              </c:layout>
              <c:tx>
                <c:rich>
                  <a:bodyPr/>
                  <a:lstStyle/>
                  <a:p>
                    <a:fld id="{60021418-4C72-4BD6-B736-9C26E33906D2}" type="CATEGORYNAME">
                      <a:rPr lang="en-US"/>
                      <a:pPr/>
                      <a:t>[CATEGORY NAME]</a:t>
                    </a:fld>
                    <a:r>
                      <a:rPr lang="en-US" baseline="0" dirty="0"/>
                      <a:t>
</a:t>
                    </a:r>
                    <a:fld id="{72B754E0-D725-41E3-B0E1-5D7F5D3F3066}" type="PERCENTAGE">
                      <a:rPr lang="en-US" baseline="0" smtClean="0"/>
                      <a:pPr/>
                      <a:t>[PERCENTAGE]</a:t>
                    </a:fld>
                    <a:endParaRPr lang="en-US" baseline="0" dirty="0" smtClean="0"/>
                  </a:p>
                  <a:p>
                    <a:r>
                      <a:rPr lang="en-US" baseline="0" dirty="0" smtClean="0"/>
                      <a:t>(65.9 M)</a:t>
                    </a:r>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1BC4-4513-B9BB-4ECC253DD7B4}"/>
                </c:ext>
              </c:extLst>
            </c:dLbl>
            <c:dLbl>
              <c:idx val="1"/>
              <c:layout>
                <c:manualLayout>
                  <c:x val="0.1524949172241778"/>
                  <c:y val="-2.4758003571583302E-2"/>
                </c:manualLayout>
              </c:layout>
              <c:tx>
                <c:rich>
                  <a:bodyPr/>
                  <a:lstStyle/>
                  <a:p>
                    <a:fld id="{19EBE746-E522-4E4D-BBBA-A384441D9F12}" type="CATEGORYNAME">
                      <a:rPr lang="en-US"/>
                      <a:pPr/>
                      <a:t>[CATEGORY NAME]</a:t>
                    </a:fld>
                    <a:r>
                      <a:rPr lang="en-US" baseline="0" dirty="0"/>
                      <a:t>
</a:t>
                    </a:r>
                    <a:fld id="{87977BF0-87BC-4D2D-8580-F4FF9EA5D08B}" type="PERCENTAGE">
                      <a:rPr lang="en-US" baseline="0" smtClean="0"/>
                      <a:pPr/>
                      <a:t>[PERCENTAGE]</a:t>
                    </a:fld>
                    <a:endParaRPr lang="en-US" baseline="0" dirty="0" smtClean="0"/>
                  </a:p>
                  <a:p>
                    <a:r>
                      <a:rPr lang="en-US" baseline="0" dirty="0" smtClean="0"/>
                      <a:t>(16.3 M)</a:t>
                    </a:r>
                  </a:p>
                </c:rich>
              </c:tx>
              <c:showLegendKey val="0"/>
              <c:showVal val="0"/>
              <c:showCatName val="1"/>
              <c:showSerName val="0"/>
              <c:showPercent val="1"/>
              <c:showBubbleSize val="0"/>
              <c:separator>
</c:separator>
              <c:extLst>
                <c:ext xmlns:c15="http://schemas.microsoft.com/office/drawing/2012/chart" uri="{CE6537A1-D6FC-4f65-9D91-7224C49458BB}">
                  <c15:layout>
                    <c:manualLayout>
                      <c:w val="0.22067243528772493"/>
                      <c:h val="0.12338247870447472"/>
                    </c:manualLayout>
                  </c15:layout>
                  <c15:dlblFieldTable/>
                  <c15:showDataLabelsRange val="0"/>
                </c:ext>
                <c:ext xmlns:c16="http://schemas.microsoft.com/office/drawing/2014/chart" uri="{C3380CC4-5D6E-409C-BE32-E72D297353CC}">
                  <c16:uniqueId val="{00000003-1BC4-4513-B9BB-4ECC253DD7B4}"/>
                </c:ext>
              </c:extLst>
            </c:dLbl>
            <c:dLbl>
              <c:idx val="2"/>
              <c:layout>
                <c:manualLayout>
                  <c:x val="-1.7359918719837438E-2"/>
                  <c:y val="3.5978139357422008E-2"/>
                </c:manualLayout>
              </c:layout>
              <c:tx>
                <c:rich>
                  <a:bodyPr/>
                  <a:lstStyle/>
                  <a:p>
                    <a:fld id="{A7A03A03-30B0-467B-89F2-3F23723329B6}" type="CATEGORYNAME">
                      <a:rPr lang="en-US"/>
                      <a:pPr/>
                      <a:t>[CATEGORY NAME]</a:t>
                    </a:fld>
                    <a:r>
                      <a:rPr lang="en-US" baseline="0" dirty="0"/>
                      <a:t>
</a:t>
                    </a:r>
                    <a:fld id="{F8A9A2C9-99FB-447C-BC48-B08150125575}" type="PERCENTAGE">
                      <a:rPr lang="en-US" baseline="0" smtClean="0"/>
                      <a:pPr/>
                      <a:t>[PERCENTAGE]</a:t>
                    </a:fld>
                    <a:endParaRPr lang="en-US" baseline="0" dirty="0" smtClean="0"/>
                  </a:p>
                  <a:p>
                    <a:r>
                      <a:rPr lang="en-US" baseline="0" dirty="0" smtClean="0"/>
                      <a:t>(2.6 M)</a:t>
                    </a:r>
                  </a:p>
                </c:rich>
              </c:tx>
              <c:dLblPos val="bestFit"/>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1BC4-4513-B9BB-4ECC253DD7B4}"/>
                </c:ext>
              </c:extLst>
            </c:dLbl>
            <c:dLbl>
              <c:idx val="3"/>
              <c:layout>
                <c:manualLayout>
                  <c:x val="-1.1882313097959538E-2"/>
                  <c:y val="-3.886726071554699E-2"/>
                </c:manualLayout>
              </c:layout>
              <c:tx>
                <c:rich>
                  <a:bodyPr/>
                  <a:lstStyle/>
                  <a:p>
                    <a:fld id="{E33E6075-D569-4218-BFF3-5FE6CF010CAE}" type="CATEGORYNAME">
                      <a:rPr lang="en-US"/>
                      <a:pPr/>
                      <a:t>[CATEGORY NAME]</a:t>
                    </a:fld>
                    <a:r>
                      <a:rPr lang="en-US" baseline="0" dirty="0"/>
                      <a:t>
</a:t>
                    </a:r>
                    <a:fld id="{C3AECC4D-8BAE-4598-A8E7-9AF9AD6FED6C}" type="PERCENTAGE">
                      <a:rPr lang="en-US" baseline="0" smtClean="0"/>
                      <a:pPr/>
                      <a:t>[PERCENTAGE]</a:t>
                    </a:fld>
                    <a:endParaRPr lang="en-US" baseline="0" dirty="0" smtClean="0"/>
                  </a:p>
                  <a:p>
                    <a:r>
                      <a:rPr lang="en-US" baseline="0" dirty="0" smtClean="0"/>
                      <a:t>(1.4 M)</a:t>
                    </a:r>
                  </a:p>
                </c:rich>
              </c:tx>
              <c:dLblPos val="bestFit"/>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1BC4-4513-B9BB-4ECC253DD7B4}"/>
                </c:ext>
              </c:extLst>
            </c:dLbl>
            <c:dLbl>
              <c:idx val="4"/>
              <c:layout/>
              <c:tx>
                <c:rich>
                  <a:bodyPr/>
                  <a:lstStyle/>
                  <a:p>
                    <a:fld id="{28098E43-01C3-4DE6-AD4A-D0770089883E}" type="CATEGORYNAME">
                      <a:rPr lang="en-US">
                        <a:solidFill>
                          <a:schemeClr val="tx1"/>
                        </a:solidFill>
                      </a:rPr>
                      <a:pPr/>
                      <a:t>[CATEGORY NAME]</a:t>
                    </a:fld>
                    <a:r>
                      <a:rPr lang="en-US" baseline="0" dirty="0">
                        <a:solidFill>
                          <a:schemeClr val="tx1"/>
                        </a:solidFill>
                      </a:rPr>
                      <a:t>
</a:t>
                    </a:r>
                    <a:fld id="{92FF9F51-2BBB-4A98-AC21-197B9B3BE931}" type="PERCENTAGE">
                      <a:rPr lang="en-US" baseline="0" smtClean="0">
                        <a:solidFill>
                          <a:schemeClr val="tx1"/>
                        </a:solidFill>
                      </a:rPr>
                      <a:pPr/>
                      <a:t>[PERCENTAGE]</a:t>
                    </a:fld>
                    <a:endParaRPr lang="en-US" baseline="0" dirty="0" smtClean="0">
                      <a:solidFill>
                        <a:schemeClr val="tx1"/>
                      </a:solidFill>
                    </a:endParaRPr>
                  </a:p>
                  <a:p>
                    <a:r>
                      <a:rPr lang="en-US" baseline="0" dirty="0" smtClean="0">
                        <a:solidFill>
                          <a:schemeClr val="tx1"/>
                        </a:solidFill>
                      </a:rPr>
                      <a:t>(5.8 M)</a:t>
                    </a:r>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1BC4-4513-B9BB-4ECC253DD7B4}"/>
                </c:ext>
              </c:extLst>
            </c:dLbl>
            <c:dLbl>
              <c:idx val="5"/>
              <c:layout>
                <c:manualLayout>
                  <c:x val="8.2117018974778688E-2"/>
                  <c:y val="-1.0252185521582222E-2"/>
                </c:manualLayout>
              </c:layout>
              <c:tx>
                <c:rich>
                  <a:bodyPr/>
                  <a:lstStyle/>
                  <a:p>
                    <a:fld id="{50235343-6F6F-44A9-BF18-521271A67D52}" type="CATEGORYNAME">
                      <a:rPr lang="en-US"/>
                      <a:pPr/>
                      <a:t>[CATEGORY NAME]</a:t>
                    </a:fld>
                    <a:r>
                      <a:rPr lang="en-US" baseline="0" dirty="0"/>
                      <a:t>
</a:t>
                    </a:r>
                    <a:fld id="{46917E00-BBFB-4BE4-93D8-99A4C7BA5D81}" type="PERCENTAGE">
                      <a:rPr lang="en-US" baseline="0" smtClean="0"/>
                      <a:pPr/>
                      <a:t>[PERCENTAGE]</a:t>
                    </a:fld>
                    <a:endParaRPr lang="en-US" baseline="0" dirty="0" smtClean="0"/>
                  </a:p>
                  <a:p>
                    <a:r>
                      <a:rPr lang="en-US" baseline="0" dirty="0" smtClean="0"/>
                      <a:t>(2.4 M)</a:t>
                    </a:r>
                  </a:p>
                </c:rich>
              </c:tx>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1387357830271217"/>
                      <c:h val="0.14824253560984957"/>
                    </c:manualLayout>
                  </c15:layout>
                  <c15:dlblFieldTable/>
                  <c15:showDataLabelsRange val="0"/>
                </c:ext>
                <c:ext xmlns:c16="http://schemas.microsoft.com/office/drawing/2014/chart" uri="{C3380CC4-5D6E-409C-BE32-E72D297353CC}">
                  <c16:uniqueId val="{0000000B-1BC4-4513-B9BB-4ECC253DD7B4}"/>
                </c:ext>
              </c:extLst>
            </c:dLbl>
            <c:dLbl>
              <c:idx val="6"/>
              <c:layout/>
              <c:tx>
                <c:rich>
                  <a:bodyPr/>
                  <a:lstStyle/>
                  <a:p>
                    <a:fld id="{0857E85C-74E1-4A09-B50D-DCCA06BBB5A7}" type="CATEGORYNAME">
                      <a:rPr lang="en-US">
                        <a:solidFill>
                          <a:schemeClr val="tx1"/>
                        </a:solidFill>
                      </a:rPr>
                      <a:pPr/>
                      <a:t>[CATEGORY NAME]</a:t>
                    </a:fld>
                    <a:r>
                      <a:rPr lang="en-US" baseline="0" dirty="0">
                        <a:solidFill>
                          <a:schemeClr val="tx1"/>
                        </a:solidFill>
                      </a:rPr>
                      <a:t>
</a:t>
                    </a:r>
                    <a:fld id="{820DB5EC-CADC-49FE-AF67-74B5AE9A0F6C}" type="PERCENTAGE">
                      <a:rPr lang="en-US" baseline="0" smtClean="0">
                        <a:solidFill>
                          <a:schemeClr val="tx1"/>
                        </a:solidFill>
                      </a:rPr>
                      <a:pPr/>
                      <a:t>[PERCENTAGE]</a:t>
                    </a:fld>
                    <a:endParaRPr lang="en-US" baseline="0" dirty="0" smtClean="0">
                      <a:solidFill>
                        <a:schemeClr val="tx1"/>
                      </a:solidFill>
                    </a:endParaRPr>
                  </a:p>
                  <a:p>
                    <a:r>
                      <a:rPr lang="en-US" baseline="0" dirty="0" smtClean="0">
                        <a:solidFill>
                          <a:schemeClr val="tx1"/>
                        </a:solidFill>
                      </a:rPr>
                      <a:t>(6.5 M)</a:t>
                    </a:r>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D-1BC4-4513-B9BB-4ECC253DD7B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Georgia" panose="02040502050405020303" pitchFamily="18" charset="0"/>
                    <a:ea typeface="+mn-ea"/>
                    <a:cs typeface="+mn-cs"/>
                  </a:defRPr>
                </a:pPr>
                <a:endParaRPr lang="en-US"/>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prstDash val="solid"/>
                  <a:round/>
                </a:ln>
                <a:effectLst/>
              </c:spPr>
            </c:leaderLines>
            <c:extLst>
              <c:ext xmlns:c15="http://schemas.microsoft.com/office/drawing/2012/chart" uri="{CE6537A1-D6FC-4f65-9D91-7224C49458BB}"/>
            </c:extLst>
          </c:dLbls>
          <c:cat>
            <c:strRef>
              <c:f>[1]Sheet1!$I$23:$I$29</c:f>
              <c:strCache>
                <c:ptCount val="7"/>
                <c:pt idx="0">
                  <c:v>Academic Affairs</c:v>
                </c:pt>
                <c:pt idx="1">
                  <c:v>Administration and Finance</c:v>
                </c:pt>
                <c:pt idx="2">
                  <c:v>Green Music Center</c:v>
                </c:pt>
                <c:pt idx="3">
                  <c:v>President's Office</c:v>
                </c:pt>
                <c:pt idx="4">
                  <c:v>Student Affairs</c:v>
                </c:pt>
                <c:pt idx="5">
                  <c:v>University Advancement</c:v>
                </c:pt>
                <c:pt idx="6">
                  <c:v>University Wide</c:v>
                </c:pt>
              </c:strCache>
            </c:strRef>
          </c:cat>
          <c:val>
            <c:numRef>
              <c:f>[1]Sheet1!$J$23:$J$29</c:f>
              <c:numCache>
                <c:formatCode>General</c:formatCode>
                <c:ptCount val="7"/>
                <c:pt idx="0">
                  <c:v>0.63961359465165557</c:v>
                </c:pt>
                <c:pt idx="1">
                  <c:v>0.17010095145057647</c:v>
                </c:pt>
                <c:pt idx="2">
                  <c:v>2.424827085967703E-2</c:v>
                </c:pt>
                <c:pt idx="3">
                  <c:v>1.3448361416097615E-2</c:v>
                </c:pt>
                <c:pt idx="4">
                  <c:v>6.7439476532021703E-2</c:v>
                </c:pt>
                <c:pt idx="5">
                  <c:v>2.2331026621983774E-2</c:v>
                </c:pt>
                <c:pt idx="6">
                  <c:v>6.2818318467987841E-2</c:v>
                </c:pt>
              </c:numCache>
            </c:numRef>
          </c:val>
          <c:extLst>
            <c:ext xmlns:c16="http://schemas.microsoft.com/office/drawing/2014/chart" uri="{C3380CC4-5D6E-409C-BE32-E72D297353CC}">
              <c16:uniqueId val="{0000000E-1BC4-4513-B9BB-4ECC253DD7B4}"/>
            </c:ext>
          </c:extLst>
        </c:ser>
        <c:dLbls>
          <c:showLegendKey val="0"/>
          <c:showVal val="0"/>
          <c:showCatName val="0"/>
          <c:showSerName val="0"/>
          <c:showPercent val="0"/>
          <c:showBubbleSize val="0"/>
          <c:showLeaderLines val="1"/>
        </c:dLbls>
        <c:firstSliceAng val="0"/>
      </c:pieChart>
      <c:spPr>
        <a:noFill/>
        <a:ln w="25400">
          <a:noFill/>
        </a:ln>
        <a:effectLst/>
      </c:spPr>
    </c:plotArea>
    <c:plotVisOnly val="1"/>
    <c:dispBlanksAs val="gap"/>
    <c:showDLblsOverMax val="0"/>
  </c:chart>
  <c:spPr>
    <a:solidFill>
      <a:schemeClr val="bg1"/>
    </a:solidFill>
    <a:ln w="9525" cap="flat" cmpd="sng" algn="ctr">
      <a:noFill/>
      <a:prstDash val="solid"/>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Georgia" panose="02040502050405020303" pitchFamily="18" charset="0"/>
                <a:ea typeface="+mn-ea"/>
                <a:cs typeface="+mn-cs"/>
              </a:defRPr>
            </a:pPr>
            <a:r>
              <a:rPr lang="en-US" sz="1200" b="0" dirty="0" smtClean="0">
                <a:latin typeface="Georgia" panose="02040502050405020303" pitchFamily="18" charset="0"/>
              </a:rPr>
              <a:t>2015-16</a:t>
            </a:r>
            <a:r>
              <a:rPr lang="en-US" sz="1200" b="0" baseline="0" dirty="0" smtClean="0">
                <a:latin typeface="Georgia" panose="02040502050405020303" pitchFamily="18" charset="0"/>
              </a:rPr>
              <a:t> </a:t>
            </a:r>
            <a:r>
              <a:rPr lang="en-US" sz="1200" b="0" baseline="0" dirty="0">
                <a:latin typeface="Georgia" panose="02040502050405020303" pitchFamily="18" charset="0"/>
              </a:rPr>
              <a:t>University Budget by Division</a:t>
            </a:r>
          </a:p>
        </c:rich>
      </c:tx>
      <c:layout>
        <c:manualLayout>
          <c:xMode val="edge"/>
          <c:yMode val="edge"/>
          <c:x val="0.19876425824130478"/>
          <c:y val="0.10052257166484327"/>
        </c:manualLayout>
      </c:layout>
      <c:overlay val="0"/>
      <c:spPr>
        <a:noFill/>
        <a:ln>
          <a:noFill/>
        </a:ln>
        <a:effectLst/>
      </c:spPr>
    </c:title>
    <c:autoTitleDeleted val="0"/>
    <c:plotArea>
      <c:layout>
        <c:manualLayout>
          <c:layoutTarget val="inner"/>
          <c:xMode val="edge"/>
          <c:yMode val="edge"/>
          <c:x val="0.1256280229122303"/>
          <c:y val="0.40031311154598825"/>
          <c:w val="0.83244325591376545"/>
          <c:h val="0.51803709467823367"/>
        </c:manualLayout>
      </c:layout>
      <c:pieChart>
        <c:varyColors val="1"/>
        <c:ser>
          <c:idx val="0"/>
          <c:order val="0"/>
          <c:dPt>
            <c:idx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1-92A2-4DAC-8850-75D918EA493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2A2-4DAC-8850-75D918EA493F}"/>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92A2-4DAC-8850-75D918EA493F}"/>
              </c:ext>
            </c:extLst>
          </c:dPt>
          <c:dPt>
            <c:idx val="3"/>
            <c:bubble3D val="0"/>
            <c:spPr>
              <a:solidFill>
                <a:srgbClr val="7030A0"/>
              </a:solidFill>
              <a:ln w="19050">
                <a:solidFill>
                  <a:schemeClr val="lt1"/>
                </a:solidFill>
              </a:ln>
              <a:effectLst/>
            </c:spPr>
            <c:extLst>
              <c:ext xmlns:c16="http://schemas.microsoft.com/office/drawing/2014/chart" uri="{C3380CC4-5D6E-409C-BE32-E72D297353CC}">
                <c16:uniqueId val="{00000007-92A2-4DAC-8850-75D918EA493F}"/>
              </c:ext>
            </c:extLst>
          </c:dPt>
          <c:dPt>
            <c:idx val="4"/>
            <c:bubble3D val="0"/>
            <c:spPr>
              <a:solidFill>
                <a:schemeClr val="bg1">
                  <a:lumMod val="65000"/>
                </a:schemeClr>
              </a:solidFill>
              <a:ln w="19050">
                <a:solidFill>
                  <a:schemeClr val="lt1"/>
                </a:solidFill>
              </a:ln>
              <a:effectLst/>
            </c:spPr>
            <c:extLst>
              <c:ext xmlns:c16="http://schemas.microsoft.com/office/drawing/2014/chart" uri="{C3380CC4-5D6E-409C-BE32-E72D297353CC}">
                <c16:uniqueId val="{00000009-92A2-4DAC-8850-75D918EA493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92A2-4DAC-8850-75D918EA493F}"/>
              </c:ext>
            </c:extLst>
          </c:dPt>
          <c:dPt>
            <c:idx val="6"/>
            <c:bubble3D val="0"/>
            <c:spPr>
              <a:solidFill>
                <a:schemeClr val="accent5">
                  <a:lumMod val="75000"/>
                </a:schemeClr>
              </a:solidFill>
              <a:ln w="19050">
                <a:solidFill>
                  <a:schemeClr val="lt1"/>
                </a:solidFill>
              </a:ln>
              <a:effectLst/>
            </c:spPr>
            <c:extLst>
              <c:ext xmlns:c16="http://schemas.microsoft.com/office/drawing/2014/chart" uri="{C3380CC4-5D6E-409C-BE32-E72D297353CC}">
                <c16:uniqueId val="{0000000D-92A2-4DAC-8850-75D918EA493F}"/>
              </c:ext>
            </c:extLst>
          </c:dPt>
          <c:dLbls>
            <c:dLbl>
              <c:idx val="0"/>
              <c:layout>
                <c:manualLayout>
                  <c:x val="-0.21123573838984414"/>
                  <c:y val="-6.4581310897781616E-2"/>
                </c:manualLayout>
              </c:layou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92A2-4DAC-8850-75D918EA493F}"/>
                </c:ext>
              </c:extLst>
            </c:dLbl>
            <c:dLbl>
              <c:idx val="1"/>
              <c:layout>
                <c:manualLayout>
                  <c:x val="0.12244901664919919"/>
                  <c:y val="1.3024741770292411E-2"/>
                </c:manualLayout>
              </c:layout>
              <c:tx>
                <c:rich>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Georgia" panose="02040502050405020303" pitchFamily="18" charset="0"/>
                        <a:ea typeface="+mn-ea"/>
                        <a:cs typeface="+mn-cs"/>
                      </a:defRPr>
                    </a:pPr>
                    <a:fld id="{45822DA8-5ACB-467A-9718-0B1D3E3AD55C}" type="CATEGORYNAME">
                      <a:rPr lang="en-US" smtClean="0"/>
                      <a:pPr>
                        <a:defRPr sz="800" b="0" i="0" u="none" strike="noStrike" kern="1200" baseline="0">
                          <a:solidFill>
                            <a:schemeClr val="tx1">
                              <a:lumMod val="75000"/>
                              <a:lumOff val="25000"/>
                            </a:schemeClr>
                          </a:solidFill>
                          <a:latin typeface="Georgia" panose="02040502050405020303" pitchFamily="18" charset="0"/>
                          <a:ea typeface="+mn-ea"/>
                          <a:cs typeface="+mn-cs"/>
                        </a:defRPr>
                      </a:pPr>
                      <a:t>[CATEGORY NAME]</a:t>
                    </a:fld>
                    <a:endParaRPr lang="en-US" baseline="0" dirty="0" smtClean="0"/>
                  </a:p>
                  <a:p>
                    <a:pPr>
                      <a:defRPr sz="800" b="0" i="0" u="none" strike="noStrike" kern="1200" baseline="0">
                        <a:solidFill>
                          <a:schemeClr val="tx1">
                            <a:lumMod val="75000"/>
                            <a:lumOff val="25000"/>
                          </a:schemeClr>
                        </a:solidFill>
                        <a:latin typeface="Georgia" panose="02040502050405020303" pitchFamily="18" charset="0"/>
                        <a:ea typeface="+mn-ea"/>
                        <a:cs typeface="+mn-cs"/>
                      </a:defRPr>
                    </a:pPr>
                    <a:r>
                      <a:rPr lang="en-US" baseline="0" dirty="0" smtClean="0"/>
                      <a:t>(includes Green Music Center)</a:t>
                    </a:r>
                  </a:p>
                  <a:p>
                    <a:pPr>
                      <a:defRPr sz="800" b="0" i="0" u="none" strike="noStrike" kern="1200" baseline="0">
                        <a:solidFill>
                          <a:schemeClr val="tx1">
                            <a:lumMod val="75000"/>
                            <a:lumOff val="25000"/>
                          </a:schemeClr>
                        </a:solidFill>
                        <a:latin typeface="Georgia" panose="02040502050405020303" pitchFamily="18" charset="0"/>
                        <a:ea typeface="+mn-ea"/>
                        <a:cs typeface="+mn-cs"/>
                      </a:defRPr>
                    </a:pPr>
                    <a:fld id="{DCCCCA22-5AB3-477A-B378-E3548B630636}" type="PERCENTAGE">
                      <a:rPr lang="en-US" baseline="0" smtClean="0"/>
                      <a:pPr>
                        <a:defRPr sz="800" b="0" i="0" u="none" strike="noStrike" kern="1200" baseline="0">
                          <a:solidFill>
                            <a:schemeClr val="tx1">
                              <a:lumMod val="75000"/>
                              <a:lumOff val="25000"/>
                            </a:schemeClr>
                          </a:solidFill>
                          <a:latin typeface="Georgia" panose="02040502050405020303" pitchFamily="18" charset="0"/>
                          <a:ea typeface="+mn-ea"/>
                          <a:cs typeface="+mn-cs"/>
                        </a:defRPr>
                      </a:pPr>
                      <a:t>[PERCENTAGE]</a:t>
                    </a:fld>
                    <a:endParaRPr lang="en-US"/>
                  </a:p>
                </c:rich>
              </c:tx>
              <c:spPr>
                <a:noFill/>
                <a:ln>
                  <a:noFill/>
                </a:ln>
                <a:effectLst/>
              </c:spPr>
              <c:showLegendKey val="0"/>
              <c:showVal val="0"/>
              <c:showCatName val="1"/>
              <c:showSerName val="0"/>
              <c:showPercent val="1"/>
              <c:showBubbleSize val="0"/>
              <c:separator>
</c:separator>
              <c:extLst>
                <c:ext xmlns:c15="http://schemas.microsoft.com/office/drawing/2012/chart" uri="{CE6537A1-D6FC-4f65-9D91-7224C49458BB}">
                  <c15:layout>
                    <c:manualLayout>
                      <c:w val="0.30725630994238934"/>
                      <c:h val="0.15981735159817351"/>
                    </c:manualLayout>
                  </c15:layout>
                  <c15:dlblFieldTable/>
                  <c15:showDataLabelsRange val="0"/>
                </c:ext>
                <c:ext xmlns:c16="http://schemas.microsoft.com/office/drawing/2014/chart" uri="{C3380CC4-5D6E-409C-BE32-E72D297353CC}">
                  <c16:uniqueId val="{00000003-92A2-4DAC-8850-75D918EA493F}"/>
                </c:ext>
              </c:extLst>
            </c:dLbl>
            <c:dLbl>
              <c:idx val="5"/>
              <c:layout>
                <c:manualLayout>
                  <c:x val="0.41090146750524104"/>
                  <c:y val="-3.3221258301616409E-2"/>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showLegendKey val="0"/>
              <c:showVal val="0"/>
              <c:showCatName val="1"/>
              <c:showSerName val="0"/>
              <c:showPercent val="1"/>
              <c:showBubbleSize val="0"/>
              <c:separator>
</c:separator>
              <c:extLst>
                <c:ext xmlns:c15="http://schemas.microsoft.com/office/drawing/2012/chart" uri="{CE6537A1-D6FC-4f65-9D91-7224C49458BB}">
                  <c15:layout>
                    <c:manualLayout>
                      <c:w val="0.24491919642120208"/>
                      <c:h val="0.10567514677103718"/>
                    </c:manualLayout>
                  </c15:layout>
                </c:ext>
                <c:ext xmlns:c16="http://schemas.microsoft.com/office/drawing/2014/chart" uri="{C3380CC4-5D6E-409C-BE32-E72D297353CC}">
                  <c16:uniqueId val="{0000000B-92A2-4DAC-8850-75D918EA493F}"/>
                </c:ext>
              </c:extLst>
            </c:dLbl>
            <c:dLbl>
              <c:idx val="6"/>
              <c:layout>
                <c:manualLayout>
                  <c:x val="0.10062893081761007"/>
                  <c:y val="0.13230031177609647"/>
                </c:manualLayout>
              </c:layout>
              <c:tx>
                <c:rich>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Georgia" panose="02040502050405020303" pitchFamily="18" charset="0"/>
                        <a:ea typeface="+mn-ea"/>
                        <a:cs typeface="+mn-cs"/>
                      </a:defRPr>
                    </a:pPr>
                    <a:fld id="{42DFEAAC-6A1E-4695-BAE7-A0A4AE077C3F}" type="CATEGORYNAME">
                      <a:rPr lang="en-US" sz="700">
                        <a:solidFill>
                          <a:schemeClr val="bg1"/>
                        </a:solidFill>
                      </a:rPr>
                      <a:pPr>
                        <a:defRPr sz="700" b="0" i="0" u="none" strike="noStrike" kern="1200" baseline="0">
                          <a:solidFill>
                            <a:schemeClr val="tx1">
                              <a:lumMod val="75000"/>
                              <a:lumOff val="25000"/>
                            </a:schemeClr>
                          </a:solidFill>
                          <a:latin typeface="Georgia" panose="02040502050405020303" pitchFamily="18" charset="0"/>
                          <a:ea typeface="+mn-ea"/>
                          <a:cs typeface="+mn-cs"/>
                        </a:defRPr>
                      </a:pPr>
                      <a:t>[CATEGORY NAME]</a:t>
                    </a:fld>
                    <a:r>
                      <a:rPr lang="en-US" sz="700" baseline="0" dirty="0">
                        <a:solidFill>
                          <a:schemeClr val="bg1"/>
                        </a:solidFill>
                      </a:rPr>
                      <a:t>
</a:t>
                    </a:r>
                    <a:fld id="{3528881E-96BC-4E3D-B0CE-E729BA750935}" type="PERCENTAGE">
                      <a:rPr lang="en-US" sz="700" baseline="0">
                        <a:solidFill>
                          <a:schemeClr val="bg1"/>
                        </a:solidFill>
                      </a:rPr>
                      <a:pPr>
                        <a:defRPr sz="700" b="0" i="0" u="none" strike="noStrike" kern="1200" baseline="0">
                          <a:solidFill>
                            <a:schemeClr val="tx1">
                              <a:lumMod val="75000"/>
                              <a:lumOff val="25000"/>
                            </a:schemeClr>
                          </a:solidFill>
                          <a:latin typeface="Georgia" panose="02040502050405020303" pitchFamily="18" charset="0"/>
                          <a:ea typeface="+mn-ea"/>
                          <a:cs typeface="+mn-cs"/>
                        </a:defRPr>
                      </a:pPr>
                      <a:t>[PERCENTAGE]</a:t>
                    </a:fld>
                    <a:endParaRPr lang="en-US" sz="700" baseline="0" dirty="0">
                      <a:solidFill>
                        <a:schemeClr val="bg1"/>
                      </a:solidFill>
                    </a:endParaRPr>
                  </a:p>
                </c:rich>
              </c:tx>
              <c:spPr>
                <a:noFill/>
                <a:ln>
                  <a:noFill/>
                </a:ln>
                <a:effectLst/>
              </c:spPr>
              <c:showLegendKey val="0"/>
              <c:showVal val="0"/>
              <c:showCatName val="1"/>
              <c:showSerName val="0"/>
              <c:showPercent val="1"/>
              <c:showBubbleSize val="0"/>
              <c:separator>
</c:separator>
              <c:extLst>
                <c:ext xmlns:c15="http://schemas.microsoft.com/office/drawing/2012/chart" uri="{CE6537A1-D6FC-4f65-9D91-7224C49458BB}">
                  <c15:layout>
                    <c:manualLayout>
                      <c:w val="0.22477333190494045"/>
                      <c:h val="9.393346379647749E-2"/>
                    </c:manualLayout>
                  </c15:layout>
                  <c15:dlblFieldTable/>
                  <c15:showDataLabelsRange val="0"/>
                </c:ext>
                <c:ext xmlns:c16="http://schemas.microsoft.com/office/drawing/2014/chart" uri="{C3380CC4-5D6E-409C-BE32-E72D297353CC}">
                  <c16:uniqueId val="{0000000D-92A2-4DAC-8850-75D918EA493F}"/>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'\\ssu-alpha\FinancialServices\Budget\LAURA\University Budget\Marginal Cost\[Marginal Cost- Budget 15-16 vs. 16-17.xls]Sheet1'!$E$23:$E$29</c:f>
              <c:strCache>
                <c:ptCount val="7"/>
                <c:pt idx="0">
                  <c:v>Academic Affairs</c:v>
                </c:pt>
                <c:pt idx="1">
                  <c:v>Administration and Finance</c:v>
                </c:pt>
                <c:pt idx="2">
                  <c:v>President's Office</c:v>
                </c:pt>
                <c:pt idx="3">
                  <c:v>Student Affairs</c:v>
                </c:pt>
                <c:pt idx="4">
                  <c:v>University Affairs</c:v>
                </c:pt>
                <c:pt idx="5">
                  <c:v>University Development</c:v>
                </c:pt>
                <c:pt idx="6">
                  <c:v>University Wide</c:v>
                </c:pt>
              </c:strCache>
            </c:strRef>
          </c:cat>
          <c:val>
            <c:numRef>
              <c:f>'\\ssu-alpha\FinancialServices\Budget\LAURA\University Budget\Marginal Cost\[Marginal Cost- Budget 15-16 vs. 16-17.xls]Sheet1'!$F$23:$F$29</c:f>
              <c:numCache>
                <c:formatCode>General</c:formatCode>
                <c:ptCount val="7"/>
                <c:pt idx="0">
                  <c:v>0.59546557530529698</c:v>
                </c:pt>
                <c:pt idx="1">
                  <c:v>0.28529461714406412</c:v>
                </c:pt>
                <c:pt idx="2">
                  <c:v>6.9324847500132581E-3</c:v>
                </c:pt>
                <c:pt idx="3">
                  <c:v>2.050047044626439E-2</c:v>
                </c:pt>
                <c:pt idx="4">
                  <c:v>1.1451120161911256E-2</c:v>
                </c:pt>
                <c:pt idx="5">
                  <c:v>1.1728134814325572E-2</c:v>
                </c:pt>
                <c:pt idx="6">
                  <c:v>6.8627597378124419E-2</c:v>
                </c:pt>
              </c:numCache>
            </c:numRef>
          </c:val>
          <c:extLst>
            <c:ext xmlns:c16="http://schemas.microsoft.com/office/drawing/2014/chart" uri="{C3380CC4-5D6E-409C-BE32-E72D297353CC}">
              <c16:uniqueId val="{0000000E-92A2-4DAC-8850-75D918EA493F}"/>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Georgia" panose="02040502050405020303" pitchFamily="18" charset="0"/>
                <a:ea typeface="+mn-ea"/>
                <a:cs typeface="+mn-cs"/>
              </a:defRPr>
            </a:pPr>
            <a:r>
              <a:rPr lang="en-US" sz="1200" b="0" dirty="0" smtClean="0">
                <a:latin typeface="Georgia" panose="02040502050405020303" pitchFamily="18" charset="0"/>
              </a:rPr>
              <a:t>2016-17</a:t>
            </a:r>
            <a:r>
              <a:rPr lang="en-US" sz="1200" b="0" baseline="0" dirty="0" smtClean="0">
                <a:latin typeface="Georgia" panose="02040502050405020303" pitchFamily="18" charset="0"/>
              </a:rPr>
              <a:t> </a:t>
            </a:r>
            <a:r>
              <a:rPr lang="en-US" sz="1200" b="0" baseline="0" dirty="0">
                <a:latin typeface="Georgia" panose="02040502050405020303" pitchFamily="18" charset="0"/>
              </a:rPr>
              <a:t>University Budget by Division</a:t>
            </a:r>
          </a:p>
        </c:rich>
      </c:tx>
      <c:layout>
        <c:manualLayout>
          <c:xMode val="edge"/>
          <c:yMode val="edge"/>
          <c:x val="0.15051468201553528"/>
          <c:y val="8.3824492468893258E-2"/>
        </c:manualLayout>
      </c:layout>
      <c:overlay val="0"/>
      <c:spPr>
        <a:noFill/>
        <a:ln>
          <a:noFill/>
        </a:ln>
        <a:effectLst/>
      </c:spPr>
    </c:title>
    <c:autoTitleDeleted val="0"/>
    <c:plotArea>
      <c:layout>
        <c:manualLayout>
          <c:layoutTarget val="inner"/>
          <c:xMode val="edge"/>
          <c:yMode val="edge"/>
          <c:x val="7.3571729286579707E-2"/>
          <c:y val="0.29977919754136823"/>
          <c:w val="0.81204213645879875"/>
          <c:h val="0.74331018052998776"/>
        </c:manualLayout>
      </c:layout>
      <c:pieChart>
        <c:varyColors val="1"/>
        <c:ser>
          <c:idx val="0"/>
          <c:order val="0"/>
          <c:explosion val="1"/>
          <c:dPt>
            <c:idx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1-8B82-4806-90A5-21207C7AB41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B82-4806-90A5-21207C7AB41A}"/>
              </c:ext>
            </c:extLst>
          </c:dPt>
          <c:dPt>
            <c:idx val="2"/>
            <c:bubble3D val="0"/>
            <c:spPr>
              <a:pattFill prst="wdDnDiag">
                <a:fgClr>
                  <a:schemeClr val="bg1"/>
                </a:fgClr>
                <a:bgClr>
                  <a:schemeClr val="accent2"/>
                </a:bgClr>
              </a:pattFill>
              <a:ln w="19050">
                <a:solidFill>
                  <a:schemeClr val="lt1"/>
                </a:solidFill>
              </a:ln>
              <a:effectLst/>
            </c:spPr>
            <c:extLst>
              <c:ext xmlns:c16="http://schemas.microsoft.com/office/drawing/2014/chart" uri="{C3380CC4-5D6E-409C-BE32-E72D297353CC}">
                <c16:uniqueId val="{00000005-8B82-4806-90A5-21207C7AB41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B82-4806-90A5-21207C7AB41A}"/>
              </c:ext>
            </c:extLst>
          </c:dPt>
          <c:dPt>
            <c:idx val="4"/>
            <c:bubble3D val="0"/>
            <c:spPr>
              <a:solidFill>
                <a:srgbClr val="7030A0"/>
              </a:solidFill>
              <a:ln w="19050">
                <a:solidFill>
                  <a:schemeClr val="lt1"/>
                </a:solidFill>
              </a:ln>
              <a:effectLst/>
            </c:spPr>
            <c:extLst>
              <c:ext xmlns:c16="http://schemas.microsoft.com/office/drawing/2014/chart" uri="{C3380CC4-5D6E-409C-BE32-E72D297353CC}">
                <c16:uniqueId val="{00000009-8B82-4806-90A5-21207C7AB41A}"/>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B82-4806-90A5-21207C7AB41A}"/>
              </c:ext>
            </c:extLst>
          </c:dPt>
          <c:dPt>
            <c:idx val="6"/>
            <c:bubble3D val="0"/>
            <c:spPr>
              <a:solidFill>
                <a:schemeClr val="accent5">
                  <a:lumMod val="75000"/>
                </a:schemeClr>
              </a:solidFill>
              <a:ln w="19050">
                <a:solidFill>
                  <a:schemeClr val="lt1"/>
                </a:solidFill>
              </a:ln>
              <a:effectLst/>
            </c:spPr>
            <c:extLst>
              <c:ext xmlns:c16="http://schemas.microsoft.com/office/drawing/2014/chart" uri="{C3380CC4-5D6E-409C-BE32-E72D297353CC}">
                <c16:uniqueId val="{0000000D-8B82-4806-90A5-21207C7AB41A}"/>
              </c:ext>
            </c:extLst>
          </c:dPt>
          <c:dLbls>
            <c:dLbl>
              <c:idx val="0"/>
              <c:layout>
                <c:manualLayout>
                  <c:x val="-0.1773915921880172"/>
                  <c:y val="-0.13244806088826322"/>
                </c:manualLayout>
              </c:layou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8B82-4806-90A5-21207C7AB41A}"/>
                </c:ext>
              </c:extLst>
            </c:dLbl>
            <c:dLbl>
              <c:idx val="1"/>
              <c:layout>
                <c:manualLayout>
                  <c:x val="6.5303394041065291E-2"/>
                  <c:y val="-2.7473353650047182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31019112169506013"/>
                      <c:h val="0.1237721021611002"/>
                    </c:manualLayout>
                  </c15:layout>
                </c:ext>
                <c:ext xmlns:c16="http://schemas.microsoft.com/office/drawing/2014/chart" uri="{C3380CC4-5D6E-409C-BE32-E72D297353CC}">
                  <c16:uniqueId val="{00000003-8B82-4806-90A5-21207C7AB41A}"/>
                </c:ext>
              </c:extLst>
            </c:dLbl>
            <c:dLbl>
              <c:idx val="2"/>
              <c:layout>
                <c:manualLayout>
                  <c:x val="-1.7359918719837438E-2"/>
                  <c:y val="3.5978139357422008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8B82-4806-90A5-21207C7AB41A}"/>
                </c:ext>
              </c:extLst>
            </c:dLbl>
            <c:dLbl>
              <c:idx val="3"/>
              <c:layout>
                <c:manualLayout>
                  <c:x val="-1.1882313097959538E-2"/>
                  <c:y val="-3.886726071554699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7-8B82-4806-90A5-21207C7AB41A}"/>
                </c:ext>
              </c:extLst>
            </c:dLbl>
            <c:dLbl>
              <c:idx val="4"/>
              <c:layout/>
              <c:tx>
                <c:rich>
                  <a:bodyPr/>
                  <a:lstStyle/>
                  <a:p>
                    <a:fld id="{3CCA26AC-2A99-489A-92D1-1D9D8800E4B6}" type="CATEGORYNAME">
                      <a:rPr lang="en-US">
                        <a:solidFill>
                          <a:schemeClr val="tx1"/>
                        </a:solidFill>
                      </a:rPr>
                      <a:pPr/>
                      <a:t>[CATEGORY NAME]</a:t>
                    </a:fld>
                    <a:r>
                      <a:rPr lang="en-US" baseline="0" dirty="0">
                        <a:solidFill>
                          <a:schemeClr val="tx1"/>
                        </a:solidFill>
                      </a:rPr>
                      <a:t>
</a:t>
                    </a:r>
                    <a:fld id="{A45DD2E8-CA1B-4BE8-B685-44260F4B46FA}" type="PERCENTAGE">
                      <a:rPr lang="en-US" baseline="0">
                        <a:solidFill>
                          <a:schemeClr val="tx1"/>
                        </a:solidFill>
                      </a:rPr>
                      <a:pPr/>
                      <a:t>[PERCENTAGE]</a:t>
                    </a:fld>
                    <a:endParaRPr lang="en-US" baseline="0" dirty="0">
                      <a:solidFill>
                        <a:schemeClr val="tx1"/>
                      </a:solidFill>
                    </a:endParaRPr>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8B82-4806-90A5-21207C7AB41A}"/>
                </c:ext>
              </c:extLst>
            </c:dLbl>
            <c:dLbl>
              <c:idx val="5"/>
              <c:layout>
                <c:manualLayout>
                  <c:x val="9.3265070353352339E-2"/>
                  <c:y val="-1.0252185521582208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4080626552642828"/>
                      <c:h val="0.12296005239030779"/>
                    </c:manualLayout>
                  </c15:layout>
                </c:ext>
                <c:ext xmlns:c16="http://schemas.microsoft.com/office/drawing/2014/chart" uri="{C3380CC4-5D6E-409C-BE32-E72D297353CC}">
                  <c16:uniqueId val="{0000000B-8B82-4806-90A5-21207C7AB41A}"/>
                </c:ext>
              </c:extLst>
            </c:dLbl>
            <c:dLbl>
              <c:idx val="6"/>
              <c:layout>
                <c:manualLayout>
                  <c:x val="0.12652050533000389"/>
                  <c:y val="-3.540161605536047E-2"/>
                </c:manualLayout>
              </c:layout>
              <c:tx>
                <c:rich>
                  <a:bodyPr/>
                  <a:lstStyle/>
                  <a:p>
                    <a:fld id="{D09A6ED0-A9BA-4420-8711-2511C4CA4839}" type="CATEGORYNAME">
                      <a:rPr lang="en-US">
                        <a:solidFill>
                          <a:schemeClr val="tx1"/>
                        </a:solidFill>
                      </a:rPr>
                      <a:pPr/>
                      <a:t>[CATEGORY NAME]</a:t>
                    </a:fld>
                    <a:r>
                      <a:rPr lang="en-US" baseline="0" dirty="0">
                        <a:solidFill>
                          <a:schemeClr val="tx1"/>
                        </a:solidFill>
                      </a:rPr>
                      <a:t>
</a:t>
                    </a:r>
                    <a:fld id="{B6CE99F2-48BA-4420-BE2E-4766186F92F7}" type="PERCENTAGE">
                      <a:rPr lang="en-US" baseline="0">
                        <a:solidFill>
                          <a:schemeClr val="tx1"/>
                        </a:solidFill>
                      </a:rPr>
                      <a:pPr/>
                      <a:t>[PERCENTAGE]</a:t>
                    </a:fld>
                    <a:endParaRPr lang="en-US" baseline="0" dirty="0">
                      <a:solidFill>
                        <a:schemeClr val="tx1"/>
                      </a:solidFill>
                    </a:endParaRPr>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D-8B82-4806-90A5-21207C7AB41A}"/>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'\\ssu-alpha\FinancialServices\Budget\LAURA\University Budget\Marginal Cost\[Marginal Cost- Budget 15-16 vs. 16-17.xls]Sheet1'!$I$23:$I$29</c:f>
              <c:strCache>
                <c:ptCount val="7"/>
                <c:pt idx="0">
                  <c:v>Academic Affairs</c:v>
                </c:pt>
                <c:pt idx="1">
                  <c:v>Administration and Finance</c:v>
                </c:pt>
                <c:pt idx="2">
                  <c:v>Green Music Center</c:v>
                </c:pt>
                <c:pt idx="3">
                  <c:v>President's Office</c:v>
                </c:pt>
                <c:pt idx="4">
                  <c:v>Student Affairs</c:v>
                </c:pt>
                <c:pt idx="5">
                  <c:v>University Advancement</c:v>
                </c:pt>
                <c:pt idx="6">
                  <c:v>University Wide</c:v>
                </c:pt>
              </c:strCache>
            </c:strRef>
          </c:cat>
          <c:val>
            <c:numRef>
              <c:f>'\\ssu-alpha\FinancialServices\Budget\LAURA\University Budget\Marginal Cost\[Marginal Cost- Budget 15-16 vs. 16-17.xls]Sheet1'!$J$23:$J$29</c:f>
              <c:numCache>
                <c:formatCode>General</c:formatCode>
                <c:ptCount val="7"/>
                <c:pt idx="0">
                  <c:v>0.63961359465165557</c:v>
                </c:pt>
                <c:pt idx="1">
                  <c:v>0.17010095145057647</c:v>
                </c:pt>
                <c:pt idx="2">
                  <c:v>2.424827085967703E-2</c:v>
                </c:pt>
                <c:pt idx="3">
                  <c:v>1.3448361416097615E-2</c:v>
                </c:pt>
                <c:pt idx="4">
                  <c:v>6.7439476532021703E-2</c:v>
                </c:pt>
                <c:pt idx="5">
                  <c:v>2.2331026621983774E-2</c:v>
                </c:pt>
                <c:pt idx="6">
                  <c:v>6.2818318467987841E-2</c:v>
                </c:pt>
              </c:numCache>
            </c:numRef>
          </c:val>
          <c:extLst>
            <c:ext xmlns:c16="http://schemas.microsoft.com/office/drawing/2014/chart" uri="{C3380CC4-5D6E-409C-BE32-E72D297353CC}">
              <c16:uniqueId val="{0000000E-8B82-4806-90A5-21207C7AB41A}"/>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w="9525" cap="flat" cmpd="sng" algn="ctr">
      <a:noFill/>
      <a:round/>
    </a:ln>
    <a:effectLst/>
  </c:spPr>
  <c:txPr>
    <a:bodyPr/>
    <a:lstStyle/>
    <a:p>
      <a:pPr>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Georgia" panose="02040502050405020303" pitchFamily="18" charset="0"/>
                <a:ea typeface="+mn-ea"/>
                <a:cs typeface="+mn-cs"/>
              </a:defRPr>
            </a:pPr>
            <a:r>
              <a:rPr lang="en-US" sz="1200" b="0" dirty="0" smtClean="0">
                <a:latin typeface="Georgia" panose="02040502050405020303" pitchFamily="18" charset="0"/>
              </a:rPr>
              <a:t>2017-18</a:t>
            </a:r>
            <a:r>
              <a:rPr lang="en-US" sz="1200" b="0" baseline="0" dirty="0" smtClean="0">
                <a:latin typeface="Georgia" panose="02040502050405020303" pitchFamily="18" charset="0"/>
              </a:rPr>
              <a:t> </a:t>
            </a:r>
            <a:r>
              <a:rPr lang="en-US" sz="1200" b="0" baseline="0" dirty="0" smtClean="0">
                <a:latin typeface="Georgia" panose="02040502050405020303" pitchFamily="18" charset="0"/>
              </a:rPr>
              <a:t>Proposed University Budget by Division</a:t>
            </a:r>
            <a:endParaRPr lang="en-US" sz="1200" b="0" dirty="0">
              <a:latin typeface="Georgia" panose="02040502050405020303" pitchFamily="18" charset="0"/>
            </a:endParaRPr>
          </a:p>
        </c:rich>
      </c:tx>
      <c:layout>
        <c:manualLayout>
          <c:xMode val="edge"/>
          <c:yMode val="edge"/>
          <c:x val="0.2001065918296567"/>
          <c:y val="6.62140816008908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Georgia" panose="02040502050405020303" pitchFamily="18" charset="0"/>
              <a:ea typeface="+mn-ea"/>
              <a:cs typeface="+mn-cs"/>
            </a:defRPr>
          </a:pPr>
          <a:endParaRPr lang="en-US"/>
        </a:p>
      </c:txPr>
    </c:title>
    <c:autoTitleDeleted val="0"/>
    <c:plotArea>
      <c:layout>
        <c:manualLayout>
          <c:layoutTarget val="inner"/>
          <c:xMode val="edge"/>
          <c:yMode val="edge"/>
          <c:x val="0.19160565477610944"/>
          <c:y val="0.34112009890044648"/>
          <c:w val="0.79753502416611777"/>
          <c:h val="0.50270857099765265"/>
        </c:manualLayout>
      </c:layout>
      <c:pieChart>
        <c:varyColors val="1"/>
        <c:ser>
          <c:idx val="0"/>
          <c:order val="0"/>
          <c:dPt>
            <c:idx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1-B71A-4F6D-8162-03381774955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71A-4F6D-8162-033817749559}"/>
              </c:ext>
            </c:extLst>
          </c:dPt>
          <c:dPt>
            <c:idx val="2"/>
            <c:bubble3D val="0"/>
            <c:spPr>
              <a:pattFill prst="wdDnDiag">
                <a:fgClr>
                  <a:schemeClr val="bg1"/>
                </a:fgClr>
                <a:bgClr>
                  <a:schemeClr val="accent2"/>
                </a:bgClr>
              </a:pattFill>
              <a:ln w="19050">
                <a:solidFill>
                  <a:schemeClr val="lt1"/>
                </a:solidFill>
              </a:ln>
              <a:effectLst/>
            </c:spPr>
            <c:extLst>
              <c:ext xmlns:c16="http://schemas.microsoft.com/office/drawing/2014/chart" uri="{C3380CC4-5D6E-409C-BE32-E72D297353CC}">
                <c16:uniqueId val="{00000005-B71A-4F6D-8162-03381774955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71A-4F6D-8162-033817749559}"/>
              </c:ext>
            </c:extLst>
          </c:dPt>
          <c:dPt>
            <c:idx val="4"/>
            <c:bubble3D val="0"/>
            <c:spPr>
              <a:solidFill>
                <a:srgbClr val="7030A0"/>
              </a:solidFill>
              <a:ln w="19050">
                <a:solidFill>
                  <a:schemeClr val="lt1"/>
                </a:solidFill>
              </a:ln>
              <a:effectLst/>
            </c:spPr>
            <c:extLst>
              <c:ext xmlns:c16="http://schemas.microsoft.com/office/drawing/2014/chart" uri="{C3380CC4-5D6E-409C-BE32-E72D297353CC}">
                <c16:uniqueId val="{00000009-B71A-4F6D-8162-03381774955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71A-4F6D-8162-03381774955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B71A-4F6D-8162-033817749559}"/>
              </c:ext>
            </c:extLst>
          </c:dPt>
          <c:dLbls>
            <c:dLbl>
              <c:idx val="0"/>
              <c:layout>
                <c:manualLayout>
                  <c:x val="-0.14713872528899127"/>
                  <c:y val="-0.12275251783786038"/>
                </c:manualLayout>
              </c:layout>
              <c:tx>
                <c:rich>
                  <a:bodyPr/>
                  <a:lstStyle/>
                  <a:p>
                    <a:fld id="{6EB3E141-A72C-49A3-8777-7D881DB96871}" type="CATEGORYNAME">
                      <a:rPr lang="en-US"/>
                      <a:pPr/>
                      <a:t>[CATEGORY NAME]</a:t>
                    </a:fld>
                    <a:r>
                      <a:rPr lang="en-US" baseline="0" dirty="0"/>
                      <a:t>
</a:t>
                    </a:r>
                    <a:fld id="{7784CCC3-DA2B-4B48-9A67-FF1267B465E2}" type="PERCENTAGE">
                      <a:rPr lang="en-US" baseline="0" smtClean="0"/>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B71A-4F6D-8162-033817749559}"/>
                </c:ext>
              </c:extLst>
            </c:dLbl>
            <c:dLbl>
              <c:idx val="1"/>
              <c:layout>
                <c:manualLayout>
                  <c:x val="0.19438276966937443"/>
                  <c:y val="-1.1882814844052094E-2"/>
                </c:manualLayout>
              </c:layout>
              <c:tx>
                <c:rich>
                  <a:bodyPr/>
                  <a:lstStyle/>
                  <a:p>
                    <a:fld id="{D74D7103-855B-47E0-A692-FE5546E5A57C}" type="CATEGORYNAME">
                      <a:rPr lang="en-US"/>
                      <a:pPr/>
                      <a:t>[CATEGORY NAME]</a:t>
                    </a:fld>
                    <a:r>
                      <a:rPr lang="en-US" baseline="0" dirty="0"/>
                      <a:t>
</a:t>
                    </a:r>
                    <a:fld id="{A15D2FF7-57C4-41CD-AFDD-0469EA097DD9}" type="PERCENTAGE">
                      <a:rPr lang="en-US" baseline="0" smtClean="0"/>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layout>
                    <c:manualLayout>
                      <c:w val="0.24667926677548579"/>
                      <c:h val="0.10713185496098696"/>
                    </c:manualLayout>
                  </c15:layout>
                  <c15:dlblFieldTable/>
                  <c15:showDataLabelsRange val="0"/>
                </c:ext>
                <c:ext xmlns:c16="http://schemas.microsoft.com/office/drawing/2014/chart" uri="{C3380CC4-5D6E-409C-BE32-E72D297353CC}">
                  <c16:uniqueId val="{00000003-B71A-4F6D-8162-033817749559}"/>
                </c:ext>
              </c:extLst>
            </c:dLbl>
            <c:dLbl>
              <c:idx val="2"/>
              <c:layout>
                <c:manualLayout>
                  <c:x val="2.3254505771437557E-3"/>
                  <c:y val="6.0091166829521883E-2"/>
                </c:manualLayout>
              </c:layout>
              <c:tx>
                <c:rich>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Georgia" panose="02040502050405020303" pitchFamily="18" charset="0"/>
                        <a:ea typeface="+mn-ea"/>
                        <a:cs typeface="+mn-cs"/>
                      </a:defRPr>
                    </a:pPr>
                    <a:fld id="{BC1FC7FE-2D21-4DD8-9CA1-45F52F0A2EA4}" type="CATEGORYNAME">
                      <a:rPr lang="en-US" sz="800">
                        <a:latin typeface="Georgia" panose="02040502050405020303" pitchFamily="18" charset="0"/>
                      </a:rPr>
                      <a:pPr>
                        <a:defRPr sz="800">
                          <a:latin typeface="Georgia" panose="02040502050405020303" pitchFamily="18" charset="0"/>
                        </a:defRPr>
                      </a:pPr>
                      <a:t>[CATEGORY NAME]</a:t>
                    </a:fld>
                    <a:r>
                      <a:rPr lang="en-US" sz="800" baseline="0" dirty="0">
                        <a:latin typeface="Georgia" panose="02040502050405020303" pitchFamily="18" charset="0"/>
                      </a:rPr>
                      <a:t>
</a:t>
                    </a:r>
                    <a:fld id="{FBA4ADCC-2014-48B8-81DE-3FA1BE95451F}" type="PERCENTAGE">
                      <a:rPr lang="en-US" sz="800" baseline="0" smtClean="0">
                        <a:latin typeface="Georgia" panose="02040502050405020303" pitchFamily="18" charset="0"/>
                      </a:rPr>
                      <a:pPr>
                        <a:defRPr sz="800">
                          <a:latin typeface="Georgia" panose="02040502050405020303" pitchFamily="18" charset="0"/>
                        </a:defRPr>
                      </a:pPr>
                      <a:t>[PERCENTAGE]</a:t>
                    </a:fld>
                    <a:endParaRPr lang="en-US" sz="800" baseline="0" dirty="0">
                      <a:latin typeface="Georgia" panose="02040502050405020303" pitchFamily="18" charset="0"/>
                    </a:endParaRPr>
                  </a:p>
                </c:rich>
              </c:tx>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0012675411950889"/>
                      <c:h val="0.150165542725025"/>
                    </c:manualLayout>
                  </c15:layout>
                  <c15:dlblFieldTable/>
                  <c15:showDataLabelsRange val="0"/>
                </c:ext>
                <c:ext xmlns:c16="http://schemas.microsoft.com/office/drawing/2014/chart" uri="{C3380CC4-5D6E-409C-BE32-E72D297353CC}">
                  <c16:uniqueId val="{00000005-B71A-4F6D-8162-033817749559}"/>
                </c:ext>
              </c:extLst>
            </c:dLbl>
            <c:dLbl>
              <c:idx val="3"/>
              <c:layout>
                <c:manualLayout>
                  <c:x val="1.7175675012716607E-2"/>
                  <c:y val="-4.1664552218630801E-2"/>
                </c:manualLayout>
              </c:layout>
              <c:tx>
                <c:rich>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Georgia" panose="02040502050405020303" pitchFamily="18" charset="0"/>
                        <a:ea typeface="+mn-ea"/>
                        <a:cs typeface="+mn-cs"/>
                      </a:defRPr>
                    </a:pPr>
                    <a:fld id="{BB25041A-F210-450D-ACC9-01E249985707}" type="CATEGORYNAME">
                      <a:rPr lang="en-US" sz="800">
                        <a:latin typeface="Georgia" panose="02040502050405020303" pitchFamily="18" charset="0"/>
                      </a:rPr>
                      <a:pPr>
                        <a:defRPr sz="800">
                          <a:latin typeface="Georgia" panose="02040502050405020303" pitchFamily="18" charset="0"/>
                        </a:defRPr>
                      </a:pPr>
                      <a:t>[CATEGORY NAME]</a:t>
                    </a:fld>
                    <a:r>
                      <a:rPr lang="en-US" sz="800" baseline="0" dirty="0">
                        <a:latin typeface="Georgia" panose="02040502050405020303" pitchFamily="18" charset="0"/>
                      </a:rPr>
                      <a:t>
</a:t>
                    </a:r>
                    <a:fld id="{95FF01C2-84F9-45DA-BF4C-DB11E4674A91}" type="PERCENTAGE">
                      <a:rPr lang="en-US" sz="800" baseline="0" smtClean="0">
                        <a:latin typeface="Georgia" panose="02040502050405020303" pitchFamily="18" charset="0"/>
                      </a:rPr>
                      <a:pPr>
                        <a:defRPr sz="800">
                          <a:latin typeface="Georgia" panose="02040502050405020303" pitchFamily="18" charset="0"/>
                        </a:defRPr>
                      </a:pPr>
                      <a:t>[PERCENTAGE]</a:t>
                    </a:fld>
                    <a:endParaRPr lang="en-US" sz="800" baseline="0" dirty="0">
                      <a:latin typeface="Georgia" panose="02040502050405020303" pitchFamily="18" charset="0"/>
                    </a:endParaRPr>
                  </a:p>
                </c:rich>
              </c:tx>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1898911714630726"/>
                      <c:h val="0.10486191001086236"/>
                    </c:manualLayout>
                  </c15:layout>
                  <c15:dlblFieldTable/>
                  <c15:showDataLabelsRange val="0"/>
                </c:ext>
                <c:ext xmlns:c16="http://schemas.microsoft.com/office/drawing/2014/chart" uri="{C3380CC4-5D6E-409C-BE32-E72D297353CC}">
                  <c16:uniqueId val="{00000007-B71A-4F6D-8162-033817749559}"/>
                </c:ext>
              </c:extLst>
            </c:dLbl>
            <c:dLbl>
              <c:idx val="4"/>
              <c:layout>
                <c:manualLayout>
                  <c:x val="0.13754736972728401"/>
                  <c:y val="8.1143813186619188E-2"/>
                </c:manualLayout>
              </c:layout>
              <c:tx>
                <c:rich>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Georgia" panose="02040502050405020303" pitchFamily="18" charset="0"/>
                        <a:ea typeface="+mn-ea"/>
                        <a:cs typeface="+mn-cs"/>
                      </a:defRPr>
                    </a:pPr>
                    <a:fld id="{5CF85794-790F-4BD1-909F-376ACDA64E55}" type="CATEGORYNAME">
                      <a:rPr lang="en-US" sz="700">
                        <a:solidFill>
                          <a:schemeClr val="bg1"/>
                        </a:solidFill>
                      </a:rPr>
                      <a:pPr>
                        <a:defRPr sz="700">
                          <a:latin typeface="Georgia" panose="02040502050405020303" pitchFamily="18" charset="0"/>
                        </a:defRPr>
                      </a:pPr>
                      <a:t>[CATEGORY NAME]</a:t>
                    </a:fld>
                    <a:r>
                      <a:rPr lang="en-US" sz="700" baseline="0" dirty="0">
                        <a:solidFill>
                          <a:schemeClr val="bg1"/>
                        </a:solidFill>
                      </a:rPr>
                      <a:t>, </a:t>
                    </a:r>
                    <a:endParaRPr lang="en-US" sz="700" baseline="0" dirty="0" smtClean="0">
                      <a:solidFill>
                        <a:schemeClr val="bg1"/>
                      </a:solidFill>
                    </a:endParaRPr>
                  </a:p>
                  <a:p>
                    <a:pPr>
                      <a:defRPr sz="700">
                        <a:latin typeface="Georgia" panose="02040502050405020303" pitchFamily="18" charset="0"/>
                      </a:defRPr>
                    </a:pPr>
                    <a:fld id="{C7BAF969-8CCA-4E26-8464-3021A00B994A}" type="VALUE">
                      <a:rPr lang="en-US" sz="700" baseline="0" smtClean="0">
                        <a:solidFill>
                          <a:schemeClr val="bg1"/>
                        </a:solidFill>
                      </a:rPr>
                      <a:pPr>
                        <a:defRPr sz="700">
                          <a:latin typeface="Georgia" panose="02040502050405020303" pitchFamily="18" charset="0"/>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B71A-4F6D-8162-033817749559}"/>
                </c:ext>
              </c:extLst>
            </c:dLbl>
            <c:dLbl>
              <c:idx val="5"/>
              <c:layout>
                <c:manualLayout>
                  <c:x val="-3.4758753464803976E-2"/>
                  <c:y val="1.6607220502749279E-2"/>
                </c:manualLayout>
              </c:layout>
              <c:tx>
                <c:rich>
                  <a:bodyPr/>
                  <a:lstStyle/>
                  <a:p>
                    <a:fld id="{9C858009-3A96-4165-B39B-75DF6EA2985A}" type="CATEGORYNAME">
                      <a:rPr lang="en-US"/>
                      <a:pPr/>
                      <a:t>[CATEGORY NAME]</a:t>
                    </a:fld>
                    <a:r>
                      <a:rPr lang="en-US" baseline="0" dirty="0"/>
                      <a:t>
</a:t>
                    </a:r>
                    <a:fld id="{A213F4E7-C8D7-48B3-BE8E-E1193A8FF116}" type="PERCENTAGE">
                      <a:rPr lang="en-US" baseline="0" smtClean="0"/>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layout>
                    <c:manualLayout>
                      <c:w val="0.25629671347161637"/>
                      <c:h val="0.13200457919977923"/>
                    </c:manualLayout>
                  </c15:layout>
                  <c15:dlblFieldTable/>
                  <c15:showDataLabelsRange val="0"/>
                </c:ext>
                <c:ext xmlns:c16="http://schemas.microsoft.com/office/drawing/2014/chart" uri="{C3380CC4-5D6E-409C-BE32-E72D297353CC}">
                  <c16:uniqueId val="{0000000B-B71A-4F6D-8162-033817749559}"/>
                </c:ext>
              </c:extLst>
            </c:dLbl>
            <c:dLbl>
              <c:idx val="6"/>
              <c:layout>
                <c:manualLayout>
                  <c:x val="5.2532271869620693E-2"/>
                  <c:y val="-1.6854912852405042E-2"/>
                </c:manualLayout>
              </c:layout>
              <c:tx>
                <c:rich>
                  <a:bodyPr/>
                  <a:lstStyle/>
                  <a:p>
                    <a:fld id="{60DA92A2-340B-4119-8B0F-800008C9ED82}" type="CATEGORYNAME">
                      <a:rPr lang="en-US">
                        <a:solidFill>
                          <a:schemeClr val="tx1"/>
                        </a:solidFill>
                      </a:rPr>
                      <a:pPr/>
                      <a:t>[CATEGORY NAME]</a:t>
                    </a:fld>
                    <a:r>
                      <a:rPr lang="en-US" baseline="0" dirty="0">
                        <a:solidFill>
                          <a:schemeClr val="tx1"/>
                        </a:solidFill>
                      </a:rPr>
                      <a:t>, </a:t>
                    </a:r>
                    <a:fld id="{A1E89E0A-2A86-43B3-9703-CF602C5AD88B}" type="VALUE">
                      <a:rPr lang="en-US" baseline="0" smtClean="0">
                        <a:solidFill>
                          <a:schemeClr val="tx1"/>
                        </a:solidFill>
                      </a:rPr>
                      <a:pPr/>
                      <a:t>[VALUE]</a:t>
                    </a:fld>
                    <a:endParaRPr lang="en-US" baseline="0" dirty="0">
                      <a:solidFill>
                        <a:schemeClr val="tx1"/>
                      </a:solidFill>
                    </a:endParaRPr>
                  </a:p>
                </c:rich>
              </c:tx>
              <c:dLblPos val="bestFit"/>
              <c:showLegendKey val="0"/>
              <c:showVal val="0"/>
              <c:showCatName val="1"/>
              <c:showSerName val="0"/>
              <c:showPercent val="1"/>
              <c:showBubbleSize val="0"/>
              <c:extLst>
                <c:ext xmlns:c15="http://schemas.microsoft.com/office/drawing/2012/chart" uri="{CE6537A1-D6FC-4f65-9D91-7224C49458BB}">
                  <c15:layout>
                    <c:manualLayout>
                      <c:w val="0.21012908747848277"/>
                      <c:h val="8.2144610615592709E-2"/>
                    </c:manualLayout>
                  </c15:layout>
                  <c15:dlblFieldTable/>
                  <c15:showDataLabelsRange val="0"/>
                </c:ext>
                <c:ext xmlns:c16="http://schemas.microsoft.com/office/drawing/2014/chart" uri="{C3380CC4-5D6E-409C-BE32-E72D297353CC}">
                  <c16:uniqueId val="{0000000D-B71A-4F6D-8162-033817749559}"/>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Sheet4!$A$4:$A$10</c:f>
              <c:strCache>
                <c:ptCount val="7"/>
                <c:pt idx="0">
                  <c:v>Academic Affairs</c:v>
                </c:pt>
                <c:pt idx="1">
                  <c:v>Administration and Finance</c:v>
                </c:pt>
                <c:pt idx="2">
                  <c:v>Green Music Center</c:v>
                </c:pt>
                <c:pt idx="3">
                  <c:v>President's Office</c:v>
                </c:pt>
                <c:pt idx="4">
                  <c:v>Student Affairs</c:v>
                </c:pt>
                <c:pt idx="5">
                  <c:v>University Advancement</c:v>
                </c:pt>
                <c:pt idx="6">
                  <c:v>University Wide</c:v>
                </c:pt>
              </c:strCache>
            </c:strRef>
          </c:cat>
          <c:val>
            <c:numRef>
              <c:f>Sheet4!$C$4:$C$10</c:f>
              <c:numCache>
                <c:formatCode>0%</c:formatCode>
                <c:ptCount val="7"/>
                <c:pt idx="0">
                  <c:v>0.65365358187590228</c:v>
                </c:pt>
                <c:pt idx="1">
                  <c:v>0.15083012085897424</c:v>
                </c:pt>
                <c:pt idx="2">
                  <c:v>2.4589604498695898E-2</c:v>
                </c:pt>
                <c:pt idx="3">
                  <c:v>1.2471034933402465E-2</c:v>
                </c:pt>
                <c:pt idx="4">
                  <c:v>6.9212284759140985E-2</c:v>
                </c:pt>
                <c:pt idx="5">
                  <c:v>2.411503187247404E-2</c:v>
                </c:pt>
                <c:pt idx="6">
                  <c:v>6.5128341201410075E-2</c:v>
                </c:pt>
              </c:numCache>
            </c:numRef>
          </c:val>
          <c:extLst>
            <c:ext xmlns:c16="http://schemas.microsoft.com/office/drawing/2014/chart" uri="{C3380CC4-5D6E-409C-BE32-E72D297353CC}">
              <c16:uniqueId val="{0000000E-B71A-4F6D-8162-033817749559}"/>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CF2D70A1-3D7F-46FB-85EA-3506FDAF55D2}" type="datetimeFigureOut">
              <a:rPr lang="en-US" smtClean="0"/>
              <a:t>8/30/2017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r>
              <a:rPr lang="en-US" smtClean="0"/>
              <a:t>University Budget Office</a:t>
            </a: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DAE2473-7386-498F-B43B-B71BCA571B70}" type="slidenum">
              <a:rPr lang="en-US" smtClean="0"/>
              <a:t>‹#›</a:t>
            </a:fld>
            <a:endParaRPr lang="en-US"/>
          </a:p>
        </p:txBody>
      </p:sp>
    </p:spTree>
    <p:extLst>
      <p:ext uri="{BB962C8B-B14F-4D97-AF65-F5344CB8AC3E}">
        <p14:creationId xmlns:p14="http://schemas.microsoft.com/office/powerpoint/2010/main" val="357346099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E24DFD2-E708-40C4-950A-2A294265E1D3}" type="datetimeFigureOut">
              <a:rPr lang="en-US" smtClean="0"/>
              <a:t>8/30/2017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r>
              <a:rPr lang="en-US" smtClean="0"/>
              <a:t>University Budget Office</a:t>
            </a: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D9998A9-F721-481B-BC44-150911F9F468}" type="slidenum">
              <a:rPr lang="en-US" smtClean="0"/>
              <a:t>‹#›</a:t>
            </a:fld>
            <a:endParaRPr lang="en-US"/>
          </a:p>
        </p:txBody>
      </p:sp>
    </p:spTree>
    <p:extLst>
      <p:ext uri="{BB962C8B-B14F-4D97-AF65-F5344CB8AC3E}">
        <p14:creationId xmlns:p14="http://schemas.microsoft.com/office/powerpoint/2010/main" val="245910112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D9998A9-F721-481B-BC44-150911F9F468}" type="slidenum">
              <a:rPr lang="en-US" smtClean="0"/>
              <a:t>1</a:t>
            </a:fld>
            <a:endParaRPr lang="en-US"/>
          </a:p>
        </p:txBody>
      </p:sp>
      <p:sp>
        <p:nvSpPr>
          <p:cNvPr id="5" name="Footer Placeholder 4"/>
          <p:cNvSpPr>
            <a:spLocks noGrp="1"/>
          </p:cNvSpPr>
          <p:nvPr>
            <p:ph type="ftr" sz="quarter" idx="11"/>
          </p:nvPr>
        </p:nvSpPr>
        <p:spPr/>
        <p:txBody>
          <a:bodyPr/>
          <a:lstStyle/>
          <a:p>
            <a:r>
              <a:rPr lang="en-US" smtClean="0"/>
              <a:t>University Budget Office</a:t>
            </a:r>
            <a:endParaRPr lang="en-US"/>
          </a:p>
        </p:txBody>
      </p:sp>
    </p:spTree>
    <p:extLst>
      <p:ext uri="{BB962C8B-B14F-4D97-AF65-F5344CB8AC3E}">
        <p14:creationId xmlns:p14="http://schemas.microsoft.com/office/powerpoint/2010/main" val="83146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University Budget Office</a:t>
            </a:r>
            <a:endParaRPr lang="en-US"/>
          </a:p>
        </p:txBody>
      </p:sp>
      <p:sp>
        <p:nvSpPr>
          <p:cNvPr id="5" name="Slide Number Placeholder 4"/>
          <p:cNvSpPr>
            <a:spLocks noGrp="1"/>
          </p:cNvSpPr>
          <p:nvPr>
            <p:ph type="sldNum" sz="quarter" idx="11"/>
          </p:nvPr>
        </p:nvSpPr>
        <p:spPr/>
        <p:txBody>
          <a:bodyPr/>
          <a:lstStyle/>
          <a:p>
            <a:fld id="{3D9998A9-F721-481B-BC44-150911F9F468}" type="slidenum">
              <a:rPr lang="en-US" smtClean="0"/>
              <a:t>10</a:t>
            </a:fld>
            <a:endParaRPr lang="en-US"/>
          </a:p>
        </p:txBody>
      </p:sp>
    </p:spTree>
    <p:extLst>
      <p:ext uri="{BB962C8B-B14F-4D97-AF65-F5344CB8AC3E}">
        <p14:creationId xmlns:p14="http://schemas.microsoft.com/office/powerpoint/2010/main" val="896070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D9998A9-F721-481B-BC44-150911F9F468}" type="slidenum">
              <a:rPr lang="en-US" smtClean="0"/>
              <a:t>2</a:t>
            </a:fld>
            <a:endParaRPr lang="en-US"/>
          </a:p>
        </p:txBody>
      </p:sp>
      <p:sp>
        <p:nvSpPr>
          <p:cNvPr id="5" name="Footer Placeholder 4"/>
          <p:cNvSpPr>
            <a:spLocks noGrp="1"/>
          </p:cNvSpPr>
          <p:nvPr>
            <p:ph type="ftr" sz="quarter" idx="11"/>
          </p:nvPr>
        </p:nvSpPr>
        <p:spPr/>
        <p:txBody>
          <a:bodyPr/>
          <a:lstStyle/>
          <a:p>
            <a:r>
              <a:rPr lang="en-US" smtClean="0"/>
              <a:t>University Budget Office</a:t>
            </a:r>
            <a:endParaRPr lang="en-US"/>
          </a:p>
        </p:txBody>
      </p:sp>
    </p:spTree>
    <p:extLst>
      <p:ext uri="{BB962C8B-B14F-4D97-AF65-F5344CB8AC3E}">
        <p14:creationId xmlns:p14="http://schemas.microsoft.com/office/powerpoint/2010/main" val="2291044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University Budget Office</a:t>
            </a:r>
            <a:endParaRPr lang="en-US"/>
          </a:p>
        </p:txBody>
      </p:sp>
      <p:sp>
        <p:nvSpPr>
          <p:cNvPr id="5" name="Slide Number Placeholder 4"/>
          <p:cNvSpPr>
            <a:spLocks noGrp="1"/>
          </p:cNvSpPr>
          <p:nvPr>
            <p:ph type="sldNum" sz="quarter" idx="11"/>
          </p:nvPr>
        </p:nvSpPr>
        <p:spPr/>
        <p:txBody>
          <a:bodyPr/>
          <a:lstStyle/>
          <a:p>
            <a:fld id="{3D9998A9-F721-481B-BC44-150911F9F468}" type="slidenum">
              <a:rPr lang="en-US" smtClean="0"/>
              <a:t>3</a:t>
            </a:fld>
            <a:endParaRPr lang="en-US"/>
          </a:p>
        </p:txBody>
      </p:sp>
    </p:spTree>
    <p:extLst>
      <p:ext uri="{BB962C8B-B14F-4D97-AF65-F5344CB8AC3E}">
        <p14:creationId xmlns:p14="http://schemas.microsoft.com/office/powerpoint/2010/main" val="1547955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University Budget Office</a:t>
            </a:r>
            <a:endParaRPr lang="en-US"/>
          </a:p>
        </p:txBody>
      </p:sp>
      <p:sp>
        <p:nvSpPr>
          <p:cNvPr id="5" name="Slide Number Placeholder 4"/>
          <p:cNvSpPr>
            <a:spLocks noGrp="1"/>
          </p:cNvSpPr>
          <p:nvPr>
            <p:ph type="sldNum" sz="quarter" idx="11"/>
          </p:nvPr>
        </p:nvSpPr>
        <p:spPr/>
        <p:txBody>
          <a:bodyPr/>
          <a:lstStyle/>
          <a:p>
            <a:fld id="{3D9998A9-F721-481B-BC44-150911F9F468}" type="slidenum">
              <a:rPr lang="en-US" smtClean="0"/>
              <a:t>4</a:t>
            </a:fld>
            <a:endParaRPr lang="en-US"/>
          </a:p>
        </p:txBody>
      </p:sp>
    </p:spTree>
    <p:extLst>
      <p:ext uri="{BB962C8B-B14F-4D97-AF65-F5344CB8AC3E}">
        <p14:creationId xmlns:p14="http://schemas.microsoft.com/office/powerpoint/2010/main" val="802765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998A9-F721-481B-BC44-150911F9F46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prstClr val="black"/>
                </a:solidFill>
                <a:effectLst/>
                <a:uLnTx/>
                <a:uFillTx/>
                <a:latin typeface="Calibri"/>
                <a:ea typeface="+mn-ea"/>
                <a:cs typeface="+mn-cs"/>
              </a:rPr>
              <a:t>University Budget Office</a:t>
            </a: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866624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University Budget Office</a:t>
            </a:r>
            <a:endParaRPr lang="en-US"/>
          </a:p>
        </p:txBody>
      </p:sp>
      <p:sp>
        <p:nvSpPr>
          <p:cNvPr id="5" name="Slide Number Placeholder 4"/>
          <p:cNvSpPr>
            <a:spLocks noGrp="1"/>
          </p:cNvSpPr>
          <p:nvPr>
            <p:ph type="sldNum" sz="quarter" idx="11"/>
          </p:nvPr>
        </p:nvSpPr>
        <p:spPr/>
        <p:txBody>
          <a:bodyPr/>
          <a:lstStyle/>
          <a:p>
            <a:fld id="{3D9998A9-F721-481B-BC44-150911F9F468}" type="slidenum">
              <a:rPr lang="en-US" smtClean="0"/>
              <a:t>6</a:t>
            </a:fld>
            <a:endParaRPr lang="en-US"/>
          </a:p>
        </p:txBody>
      </p:sp>
    </p:spTree>
    <p:extLst>
      <p:ext uri="{BB962C8B-B14F-4D97-AF65-F5344CB8AC3E}">
        <p14:creationId xmlns:p14="http://schemas.microsoft.com/office/powerpoint/2010/main" val="104821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University Budget Office</a:t>
            </a:r>
            <a:endParaRPr lang="en-US"/>
          </a:p>
        </p:txBody>
      </p:sp>
      <p:sp>
        <p:nvSpPr>
          <p:cNvPr id="5" name="Slide Number Placeholder 4"/>
          <p:cNvSpPr>
            <a:spLocks noGrp="1"/>
          </p:cNvSpPr>
          <p:nvPr>
            <p:ph type="sldNum" sz="quarter" idx="11"/>
          </p:nvPr>
        </p:nvSpPr>
        <p:spPr/>
        <p:txBody>
          <a:bodyPr/>
          <a:lstStyle/>
          <a:p>
            <a:fld id="{3D9998A9-F721-481B-BC44-150911F9F468}" type="slidenum">
              <a:rPr lang="en-US" smtClean="0"/>
              <a:t>7</a:t>
            </a:fld>
            <a:endParaRPr lang="en-US"/>
          </a:p>
        </p:txBody>
      </p:sp>
    </p:spTree>
    <p:extLst>
      <p:ext uri="{BB962C8B-B14F-4D97-AF65-F5344CB8AC3E}">
        <p14:creationId xmlns:p14="http://schemas.microsoft.com/office/powerpoint/2010/main" val="366466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University Budget Office</a:t>
            </a:r>
            <a:endParaRPr lang="en-US"/>
          </a:p>
        </p:txBody>
      </p:sp>
      <p:sp>
        <p:nvSpPr>
          <p:cNvPr id="5" name="Slide Number Placeholder 4"/>
          <p:cNvSpPr>
            <a:spLocks noGrp="1"/>
          </p:cNvSpPr>
          <p:nvPr>
            <p:ph type="sldNum" sz="quarter" idx="11"/>
          </p:nvPr>
        </p:nvSpPr>
        <p:spPr/>
        <p:txBody>
          <a:bodyPr/>
          <a:lstStyle/>
          <a:p>
            <a:fld id="{3D9998A9-F721-481B-BC44-150911F9F468}" type="slidenum">
              <a:rPr lang="en-US" smtClean="0"/>
              <a:t>8</a:t>
            </a:fld>
            <a:endParaRPr lang="en-US"/>
          </a:p>
        </p:txBody>
      </p:sp>
    </p:spTree>
    <p:extLst>
      <p:ext uri="{BB962C8B-B14F-4D97-AF65-F5344CB8AC3E}">
        <p14:creationId xmlns:p14="http://schemas.microsoft.com/office/powerpoint/2010/main" val="2187345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University Budget Office</a:t>
            </a:r>
            <a:endParaRPr lang="en-US"/>
          </a:p>
        </p:txBody>
      </p:sp>
      <p:sp>
        <p:nvSpPr>
          <p:cNvPr id="5" name="Slide Number Placeholder 4"/>
          <p:cNvSpPr>
            <a:spLocks noGrp="1"/>
          </p:cNvSpPr>
          <p:nvPr>
            <p:ph type="sldNum" sz="quarter" idx="11"/>
          </p:nvPr>
        </p:nvSpPr>
        <p:spPr/>
        <p:txBody>
          <a:bodyPr/>
          <a:lstStyle/>
          <a:p>
            <a:fld id="{3D9998A9-F721-481B-BC44-150911F9F468}" type="slidenum">
              <a:rPr lang="en-US" smtClean="0"/>
              <a:t>9</a:t>
            </a:fld>
            <a:endParaRPr lang="en-US"/>
          </a:p>
        </p:txBody>
      </p:sp>
    </p:spTree>
    <p:extLst>
      <p:ext uri="{BB962C8B-B14F-4D97-AF65-F5344CB8AC3E}">
        <p14:creationId xmlns:p14="http://schemas.microsoft.com/office/powerpoint/2010/main" val="3737060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FF5DF5-B190-4B83-9B82-F29EFDAF082E}" type="datetime4">
              <a:rPr lang="en-US" smtClean="0"/>
              <a:t>August 30, 2017</a:t>
            </a:fld>
            <a:endParaRPr lang="en-US"/>
          </a:p>
        </p:txBody>
      </p:sp>
      <p:sp>
        <p:nvSpPr>
          <p:cNvPr id="5" name="Footer Placeholder 4"/>
          <p:cNvSpPr>
            <a:spLocks noGrp="1"/>
          </p:cNvSpPr>
          <p:nvPr>
            <p:ph type="ftr" sz="quarter" idx="11"/>
          </p:nvPr>
        </p:nvSpPr>
        <p:spPr/>
        <p:txBody>
          <a:bodyPr/>
          <a:lstStyle/>
          <a:p>
            <a:r>
              <a:rPr lang="en-US" smtClean="0"/>
              <a:t>University Budget Office</a:t>
            </a:r>
            <a:endParaRPr lang="en-US"/>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83954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1BECE1-0DC0-49CF-9C87-DD6B7E0B5088}" type="datetime4">
              <a:rPr lang="en-US" smtClean="0"/>
              <a:t>August 30, 2017</a:t>
            </a:fld>
            <a:endParaRPr lang="en-US"/>
          </a:p>
        </p:txBody>
      </p:sp>
      <p:sp>
        <p:nvSpPr>
          <p:cNvPr id="5" name="Footer Placeholder 4"/>
          <p:cNvSpPr>
            <a:spLocks noGrp="1"/>
          </p:cNvSpPr>
          <p:nvPr>
            <p:ph type="ftr" sz="quarter" idx="11"/>
          </p:nvPr>
        </p:nvSpPr>
        <p:spPr/>
        <p:txBody>
          <a:bodyPr/>
          <a:lstStyle/>
          <a:p>
            <a:r>
              <a:rPr lang="en-US" smtClean="0"/>
              <a:t>University Budget Office</a:t>
            </a:r>
            <a:endParaRPr lang="en-US"/>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425143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AD09F0-D363-4B18-A1A9-0D9A46A82573}" type="datetime4">
              <a:rPr lang="en-US" smtClean="0"/>
              <a:t>August 30, 2017</a:t>
            </a:fld>
            <a:endParaRPr lang="en-US"/>
          </a:p>
        </p:txBody>
      </p:sp>
      <p:sp>
        <p:nvSpPr>
          <p:cNvPr id="5" name="Footer Placeholder 4"/>
          <p:cNvSpPr>
            <a:spLocks noGrp="1"/>
          </p:cNvSpPr>
          <p:nvPr>
            <p:ph type="ftr" sz="quarter" idx="11"/>
          </p:nvPr>
        </p:nvSpPr>
        <p:spPr/>
        <p:txBody>
          <a:bodyPr/>
          <a:lstStyle/>
          <a:p>
            <a:r>
              <a:rPr lang="en-US" smtClean="0"/>
              <a:t>University Budget Office</a:t>
            </a:r>
            <a:endParaRPr lang="en-US"/>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723768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C2FBA4-F022-4AB4-B7C0-4770B7392FBC}" type="datetime4">
              <a:rPr lang="en-US" smtClean="0"/>
              <a:t>August 30, 2017</a:t>
            </a:fld>
            <a:endParaRPr lang="en-US"/>
          </a:p>
        </p:txBody>
      </p:sp>
      <p:sp>
        <p:nvSpPr>
          <p:cNvPr id="5" name="Footer Placeholder 4"/>
          <p:cNvSpPr>
            <a:spLocks noGrp="1"/>
          </p:cNvSpPr>
          <p:nvPr>
            <p:ph type="ftr" sz="quarter" idx="11"/>
          </p:nvPr>
        </p:nvSpPr>
        <p:spPr/>
        <p:txBody>
          <a:bodyPr/>
          <a:lstStyle/>
          <a:p>
            <a:r>
              <a:rPr lang="en-US" smtClean="0"/>
              <a:t>University Budget Office</a:t>
            </a:r>
            <a:endParaRPr lang="en-US"/>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1145239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C9234E8-3500-49A1-A738-EF493650556A}" type="datetime4">
              <a:rPr lang="en-US" smtClean="0"/>
              <a:t>August 30, 2017</a:t>
            </a:fld>
            <a:endParaRPr lang="en-US"/>
          </a:p>
        </p:txBody>
      </p:sp>
      <p:sp>
        <p:nvSpPr>
          <p:cNvPr id="5" name="Footer Placeholder 4"/>
          <p:cNvSpPr>
            <a:spLocks noGrp="1"/>
          </p:cNvSpPr>
          <p:nvPr>
            <p:ph type="ftr" sz="quarter" idx="11"/>
          </p:nvPr>
        </p:nvSpPr>
        <p:spPr/>
        <p:txBody>
          <a:bodyPr/>
          <a:lstStyle/>
          <a:p>
            <a:r>
              <a:rPr lang="en-US" smtClean="0"/>
              <a:t>University Budget Office</a:t>
            </a:r>
            <a:endParaRPr lang="en-US"/>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723645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16BA20-AC6E-4B92-AD66-01147CB5A3CE}" type="datetime4">
              <a:rPr lang="en-US" smtClean="0"/>
              <a:t>August 30, 2017</a:t>
            </a:fld>
            <a:endParaRPr lang="en-US"/>
          </a:p>
        </p:txBody>
      </p:sp>
      <p:sp>
        <p:nvSpPr>
          <p:cNvPr id="6" name="Footer Placeholder 5"/>
          <p:cNvSpPr>
            <a:spLocks noGrp="1"/>
          </p:cNvSpPr>
          <p:nvPr>
            <p:ph type="ftr" sz="quarter" idx="11"/>
          </p:nvPr>
        </p:nvSpPr>
        <p:spPr/>
        <p:txBody>
          <a:bodyPr/>
          <a:lstStyle/>
          <a:p>
            <a:r>
              <a:rPr lang="en-US" smtClean="0"/>
              <a:t>University Budget Office</a:t>
            </a:r>
            <a:endParaRPr lang="en-US"/>
          </a:p>
        </p:txBody>
      </p:sp>
      <p:sp>
        <p:nvSpPr>
          <p:cNvPr id="7" name="Slide Number Placeholder 6"/>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1525599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5255CC-0576-42B2-A67A-DD3DBEB249F8}" type="datetime4">
              <a:rPr lang="en-US" smtClean="0"/>
              <a:t>August 30, 2017</a:t>
            </a:fld>
            <a:endParaRPr lang="en-US"/>
          </a:p>
        </p:txBody>
      </p:sp>
      <p:sp>
        <p:nvSpPr>
          <p:cNvPr id="8" name="Footer Placeholder 7"/>
          <p:cNvSpPr>
            <a:spLocks noGrp="1"/>
          </p:cNvSpPr>
          <p:nvPr>
            <p:ph type="ftr" sz="quarter" idx="11"/>
          </p:nvPr>
        </p:nvSpPr>
        <p:spPr/>
        <p:txBody>
          <a:bodyPr/>
          <a:lstStyle/>
          <a:p>
            <a:r>
              <a:rPr lang="en-US" smtClean="0"/>
              <a:t>University Budget Office</a:t>
            </a:r>
            <a:endParaRPr lang="en-US"/>
          </a:p>
        </p:txBody>
      </p:sp>
      <p:sp>
        <p:nvSpPr>
          <p:cNvPr id="9" name="Slide Number Placeholder 8"/>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220253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AAF4B5-29DD-4EF5-B831-A061F74297D1}" type="datetime4">
              <a:rPr lang="en-US" smtClean="0"/>
              <a:t>August 30, 2017</a:t>
            </a:fld>
            <a:endParaRPr lang="en-US"/>
          </a:p>
        </p:txBody>
      </p:sp>
      <p:sp>
        <p:nvSpPr>
          <p:cNvPr id="4" name="Footer Placeholder 3"/>
          <p:cNvSpPr>
            <a:spLocks noGrp="1"/>
          </p:cNvSpPr>
          <p:nvPr>
            <p:ph type="ftr" sz="quarter" idx="11"/>
          </p:nvPr>
        </p:nvSpPr>
        <p:spPr/>
        <p:txBody>
          <a:bodyPr/>
          <a:lstStyle/>
          <a:p>
            <a:r>
              <a:rPr lang="en-US" smtClean="0"/>
              <a:t>University Budget Office</a:t>
            </a:r>
            <a:endParaRPr lang="en-US"/>
          </a:p>
        </p:txBody>
      </p:sp>
      <p:sp>
        <p:nvSpPr>
          <p:cNvPr id="5" name="Slide Number Placeholder 4"/>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42043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477BB-A44F-443A-ABAA-BF8593BB2152}" type="datetime4">
              <a:rPr lang="en-US" smtClean="0"/>
              <a:t>August 30, 2017</a:t>
            </a:fld>
            <a:endParaRPr lang="en-US"/>
          </a:p>
        </p:txBody>
      </p:sp>
      <p:sp>
        <p:nvSpPr>
          <p:cNvPr id="3" name="Footer Placeholder 2"/>
          <p:cNvSpPr>
            <a:spLocks noGrp="1"/>
          </p:cNvSpPr>
          <p:nvPr>
            <p:ph type="ftr" sz="quarter" idx="11"/>
          </p:nvPr>
        </p:nvSpPr>
        <p:spPr/>
        <p:txBody>
          <a:bodyPr/>
          <a:lstStyle/>
          <a:p>
            <a:r>
              <a:rPr lang="en-US" smtClean="0"/>
              <a:t>University Budget Office</a:t>
            </a:r>
            <a:endParaRPr lang="en-US"/>
          </a:p>
        </p:txBody>
      </p:sp>
      <p:sp>
        <p:nvSpPr>
          <p:cNvPr id="4" name="Slide Number Placeholder 3"/>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3041884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920AAD6-6C10-4431-AABF-0489447E35E3}" type="datetime4">
              <a:rPr lang="en-US" smtClean="0"/>
              <a:t>August 30, 2017</a:t>
            </a:fld>
            <a:endParaRPr lang="en-US"/>
          </a:p>
        </p:txBody>
      </p:sp>
      <p:sp>
        <p:nvSpPr>
          <p:cNvPr id="6" name="Footer Placeholder 5"/>
          <p:cNvSpPr>
            <a:spLocks noGrp="1"/>
          </p:cNvSpPr>
          <p:nvPr>
            <p:ph type="ftr" sz="quarter" idx="11"/>
          </p:nvPr>
        </p:nvSpPr>
        <p:spPr/>
        <p:txBody>
          <a:bodyPr/>
          <a:lstStyle/>
          <a:p>
            <a:r>
              <a:rPr lang="en-US" smtClean="0"/>
              <a:t>University Budget Office</a:t>
            </a:r>
            <a:endParaRPr lang="en-US"/>
          </a:p>
        </p:txBody>
      </p:sp>
      <p:sp>
        <p:nvSpPr>
          <p:cNvPr id="7" name="Slide Number Placeholder 6"/>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2251159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77AB9D0F-1654-41EE-93C5-7E5B5B26B10B}" type="datetime4">
              <a:rPr lang="en-US" smtClean="0"/>
              <a:t>August 30, 2017</a:t>
            </a:fld>
            <a:endParaRPr lang="en-US"/>
          </a:p>
        </p:txBody>
      </p:sp>
      <p:sp>
        <p:nvSpPr>
          <p:cNvPr id="6" name="Footer Placeholder 5"/>
          <p:cNvSpPr>
            <a:spLocks noGrp="1"/>
          </p:cNvSpPr>
          <p:nvPr>
            <p:ph type="ftr" sz="quarter" idx="11"/>
          </p:nvPr>
        </p:nvSpPr>
        <p:spPr/>
        <p:txBody>
          <a:bodyPr/>
          <a:lstStyle/>
          <a:p>
            <a:r>
              <a:rPr lang="en-US" smtClean="0"/>
              <a:t>University Budget Office</a:t>
            </a:r>
            <a:endParaRPr lang="en-US"/>
          </a:p>
        </p:txBody>
      </p:sp>
      <p:sp>
        <p:nvSpPr>
          <p:cNvPr id="7" name="Slide Number Placeholder 6"/>
          <p:cNvSpPr>
            <a:spLocks noGrp="1"/>
          </p:cNvSpPr>
          <p:nvPr>
            <p:ph type="sldNum" sz="quarter" idx="12"/>
          </p:nvPr>
        </p:nvSpPr>
        <p:spPr/>
        <p:txBody>
          <a:bodyPr/>
          <a:lstStyle/>
          <a:p>
            <a:fld id="{38668480-D0CD-43BA-BF32-ADD9A6A4BA1F}" type="slidenum">
              <a:rPr lang="en-US" smtClean="0"/>
              <a:t>‹#›</a:t>
            </a:fld>
            <a:endParaRPr lang="en-US"/>
          </a:p>
        </p:txBody>
      </p:sp>
    </p:spTree>
    <p:extLst>
      <p:ext uri="{BB962C8B-B14F-4D97-AF65-F5344CB8AC3E}">
        <p14:creationId xmlns:p14="http://schemas.microsoft.com/office/powerpoint/2010/main" val="186524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0B5A228-EB73-45FE-A190-DC7DF3243539}" type="datetime4">
              <a:rPr lang="en-US" smtClean="0"/>
              <a:t>August 30, 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t>University Budget Office</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8668480-D0CD-43BA-BF32-ADD9A6A4BA1F}" type="slidenum">
              <a:rPr lang="en-US" smtClean="0"/>
              <a:t>‹#›</a:t>
            </a:fld>
            <a:endParaRPr lang="en-US"/>
          </a:p>
        </p:txBody>
      </p:sp>
    </p:spTree>
    <p:extLst>
      <p:ext uri="{BB962C8B-B14F-4D97-AF65-F5344CB8AC3E}">
        <p14:creationId xmlns:p14="http://schemas.microsoft.com/office/powerpoint/2010/main" val="1669692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chart" Target="../charts/chart9.xml"/><Relationship Id="rId5" Type="http://schemas.openxmlformats.org/officeDocument/2006/relationships/chart" Target="../charts/chart8.xml"/><Relationship Id="rId4" Type="http://schemas.openxmlformats.org/officeDocument/2006/relationships/chart" Target="../charts/char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chart" Target="../charts/char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8.xml"/><Relationship Id="rId5" Type="http://schemas.openxmlformats.org/officeDocument/2006/relationships/chart" Target="../charts/chart6.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35000"/>
            <a:lum/>
          </a:blip>
          <a:srcRect/>
          <a:stretch>
            <a:fillRect l="-18000" t="-7000" r="-31000" b="7000"/>
          </a:stretch>
        </a:blipFill>
        <a:effectLst/>
      </p:bgPr>
    </p:bg>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4635" t="11238" r="4546" b="8611"/>
          <a:stretch/>
        </p:blipFill>
        <p:spPr bwMode="auto">
          <a:xfrm>
            <a:off x="2277" y="6241138"/>
            <a:ext cx="1338439" cy="560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ctrTitle"/>
          </p:nvPr>
        </p:nvSpPr>
        <p:spPr>
          <a:xfrm>
            <a:off x="838200" y="2590800"/>
            <a:ext cx="7772400" cy="2152651"/>
          </a:xfrm>
        </p:spPr>
        <p:txBody>
          <a:bodyPr>
            <a:normAutofit fontScale="90000"/>
          </a:bodyPr>
          <a:lstStyle/>
          <a:p>
            <a:r>
              <a:rPr lang="en-US" sz="4900" b="1" dirty="0" smtClean="0">
                <a:latin typeface="Georgia" panose="02040502050405020303" pitchFamily="18" charset="0"/>
              </a:rPr>
              <a:t>Budget Briefing</a:t>
            </a:r>
            <a:r>
              <a:rPr lang="en-US" sz="4900" b="1" dirty="0" smtClean="0">
                <a:latin typeface="Lucida Sans" panose="020B0602030504020204" pitchFamily="34" charset="0"/>
              </a:rPr>
              <a:t/>
            </a:r>
            <a:br>
              <a:rPr lang="en-US" sz="4900" b="1" dirty="0" smtClean="0">
                <a:latin typeface="Lucida Sans" panose="020B0602030504020204" pitchFamily="34" charset="0"/>
              </a:rPr>
            </a:br>
            <a:r>
              <a:rPr lang="en-US" dirty="0" smtClean="0">
                <a:latin typeface="Georgia" panose="02040502050405020303" pitchFamily="18" charset="0"/>
              </a:rPr>
              <a:t/>
            </a:r>
            <a:br>
              <a:rPr lang="en-US" dirty="0" smtClean="0">
                <a:latin typeface="Georgia" panose="02040502050405020303" pitchFamily="18" charset="0"/>
              </a:rPr>
            </a:br>
            <a:r>
              <a:rPr lang="en-US" sz="3600" dirty="0" smtClean="0">
                <a:latin typeface="Georgia" panose="02040502050405020303" pitchFamily="18" charset="0"/>
              </a:rPr>
              <a:t>Sonoma State </a:t>
            </a:r>
            <a:r>
              <a:rPr lang="en-US" sz="3600" dirty="0" smtClean="0">
                <a:latin typeface="Georgia" panose="02040502050405020303" pitchFamily="18" charset="0"/>
              </a:rPr>
              <a:t>University</a:t>
            </a:r>
            <a:br>
              <a:rPr lang="en-US" sz="3600" dirty="0" smtClean="0">
                <a:latin typeface="Georgia" panose="02040502050405020303" pitchFamily="18" charset="0"/>
              </a:rPr>
            </a:br>
            <a:r>
              <a:rPr lang="en-US" sz="3600" dirty="0" smtClean="0">
                <a:latin typeface="Georgia" panose="02040502050405020303" pitchFamily="18" charset="0"/>
              </a:rPr>
              <a:t>Academic Senate</a:t>
            </a:r>
            <a:r>
              <a:rPr lang="en-US" sz="3600" dirty="0" smtClean="0">
                <a:latin typeface="Georgia" panose="02040502050405020303" pitchFamily="18" charset="0"/>
              </a:rPr>
              <a:t/>
            </a:r>
            <a:br>
              <a:rPr lang="en-US" sz="3600" dirty="0" smtClean="0">
                <a:latin typeface="Georgia" panose="02040502050405020303" pitchFamily="18" charset="0"/>
              </a:rPr>
            </a:br>
            <a:r>
              <a:rPr lang="en-US" sz="3600" dirty="0" smtClean="0">
                <a:latin typeface="Georgia" panose="02040502050405020303" pitchFamily="18" charset="0"/>
              </a:rPr>
              <a:t>August 31</a:t>
            </a:r>
            <a:r>
              <a:rPr lang="en-US" sz="3600" baseline="30000" dirty="0" smtClean="0">
                <a:latin typeface="Georgia" panose="02040502050405020303" pitchFamily="18" charset="0"/>
              </a:rPr>
              <a:t>st</a:t>
            </a:r>
            <a:r>
              <a:rPr lang="en-US" sz="3600" dirty="0" smtClean="0">
                <a:latin typeface="Georgia" panose="02040502050405020303" pitchFamily="18" charset="0"/>
              </a:rPr>
              <a:t>, 2017</a:t>
            </a:r>
            <a:br>
              <a:rPr lang="en-US" sz="3600" dirty="0" smtClean="0">
                <a:latin typeface="Georgia" panose="02040502050405020303" pitchFamily="18" charset="0"/>
              </a:rPr>
            </a:br>
            <a:r>
              <a:rPr lang="en-US" sz="3600" dirty="0" smtClean="0">
                <a:latin typeface="Georgia" panose="02040502050405020303" pitchFamily="18" charset="0"/>
              </a:rPr>
              <a:t>University Budget and Planning</a:t>
            </a:r>
            <a:endParaRPr lang="en-US" sz="3600" dirty="0">
              <a:latin typeface="Georgia" panose="02040502050405020303" pitchFamily="18" charset="0"/>
            </a:endParaRPr>
          </a:p>
        </p:txBody>
      </p:sp>
      <p:pic>
        <p:nvPicPr>
          <p:cNvPr id="1032" name="Picture 8" descr="http://cdn.zenfolio.net/zf/img/nul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575" y="-136525"/>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cdn.zenfolio.net/zf/img/nul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975" y="15875"/>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cdn.zenfolio.net/zf/img/nul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375" y="168275"/>
            <a:ext cx="76200" cy="7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48020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71117"/>
            <a:ext cx="1447800" cy="686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7210" y="76200"/>
            <a:ext cx="8623890" cy="609600"/>
          </a:xfrm>
        </p:spPr>
        <p:txBody>
          <a:bodyPr>
            <a:normAutofit/>
          </a:bodyPr>
          <a:lstStyle/>
          <a:p>
            <a:r>
              <a:rPr lang="en-US" sz="2800" dirty="0" smtClean="0">
                <a:latin typeface="Georgia" panose="02040502050405020303" pitchFamily="18" charset="0"/>
              </a:rPr>
              <a:t>University Budget by Division, 3 Year Comparison</a:t>
            </a:r>
            <a:endParaRPr lang="en-US" sz="2800" dirty="0">
              <a:latin typeface="Georgia" panose="02040502050405020303" pitchFamily="18" charset="0"/>
            </a:endParaRPr>
          </a:p>
        </p:txBody>
      </p:sp>
      <p:sp>
        <p:nvSpPr>
          <p:cNvPr id="8" name="Footer Placeholder 7"/>
          <p:cNvSpPr>
            <a:spLocks noGrp="1"/>
          </p:cNvSpPr>
          <p:nvPr>
            <p:ph type="ftr" sz="quarter" idx="11"/>
          </p:nvPr>
        </p:nvSpPr>
        <p:spPr/>
        <p:txBody>
          <a:bodyPr/>
          <a:lstStyle/>
          <a:p>
            <a:r>
              <a:rPr lang="en-US" dirty="0" smtClean="0">
                <a:latin typeface="Georgia" panose="02040502050405020303" pitchFamily="18" charset="0"/>
              </a:rPr>
              <a:t>University Budget and Planning Office</a:t>
            </a:r>
            <a:endParaRPr lang="en-US" dirty="0">
              <a:latin typeface="Georgia" panose="02040502050405020303" pitchFamily="18" charset="0"/>
            </a:endParaRPr>
          </a:p>
        </p:txBody>
      </p:sp>
      <p:sp>
        <p:nvSpPr>
          <p:cNvPr id="9" name="Slide Number Placeholder 8"/>
          <p:cNvSpPr>
            <a:spLocks noGrp="1"/>
          </p:cNvSpPr>
          <p:nvPr>
            <p:ph type="sldNum" sz="quarter" idx="12"/>
          </p:nvPr>
        </p:nvSpPr>
        <p:spPr/>
        <p:txBody>
          <a:bodyPr/>
          <a:lstStyle/>
          <a:p>
            <a:fld id="{38668480-D0CD-43BA-BF32-ADD9A6A4BA1F}" type="slidenum">
              <a:rPr lang="en-US" smtClean="0">
                <a:latin typeface="Georgia" panose="02040502050405020303" pitchFamily="18" charset="0"/>
              </a:rPr>
              <a:t>10</a:t>
            </a:fld>
            <a:endParaRPr lang="en-US" dirty="0">
              <a:latin typeface="Georgia" panose="02040502050405020303" pitchFamily="18" charset="0"/>
            </a:endParaRPr>
          </a:p>
        </p:txBody>
      </p:sp>
      <p:cxnSp>
        <p:nvCxnSpPr>
          <p:cNvPr id="12" name="Straight Connector 11"/>
          <p:cNvCxnSpPr/>
          <p:nvPr/>
        </p:nvCxnSpPr>
        <p:spPr>
          <a:xfrm flipH="1">
            <a:off x="228600" y="762000"/>
            <a:ext cx="5943600" cy="0"/>
          </a:xfrm>
          <a:prstGeom prst="line">
            <a:avLst/>
          </a:prstGeom>
          <a:ln w="28575">
            <a:solidFill>
              <a:srgbClr val="8DBAE6"/>
            </a:solidFill>
          </a:ln>
        </p:spPr>
        <p:style>
          <a:lnRef idx="1">
            <a:schemeClr val="accent1"/>
          </a:lnRef>
          <a:fillRef idx="0">
            <a:schemeClr val="accent1"/>
          </a:fillRef>
          <a:effectRef idx="0">
            <a:schemeClr val="accent1"/>
          </a:effectRef>
          <a:fontRef idx="minor">
            <a:schemeClr val="tx1"/>
          </a:fontRef>
        </p:style>
      </p:cxnSp>
      <p:graphicFrame>
        <p:nvGraphicFramePr>
          <p:cNvPr id="17" name="Chart 16"/>
          <p:cNvGraphicFramePr>
            <a:graphicFrameLocks/>
          </p:cNvGraphicFramePr>
          <p:nvPr>
            <p:extLst>
              <p:ext uri="{D42A27DB-BD31-4B8C-83A1-F6EECF244321}">
                <p14:modId xmlns:p14="http://schemas.microsoft.com/office/powerpoint/2010/main" val="656472182"/>
              </p:ext>
            </p:extLst>
          </p:nvPr>
        </p:nvGraphicFramePr>
        <p:xfrm>
          <a:off x="0" y="869952"/>
          <a:ext cx="3028950" cy="486727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Chart 17"/>
          <p:cNvGraphicFramePr>
            <a:graphicFrameLocks/>
          </p:cNvGraphicFramePr>
          <p:nvPr>
            <p:extLst>
              <p:ext uri="{D42A27DB-BD31-4B8C-83A1-F6EECF244321}">
                <p14:modId xmlns:p14="http://schemas.microsoft.com/office/powerpoint/2010/main" val="1808567015"/>
              </p:ext>
            </p:extLst>
          </p:nvPr>
        </p:nvGraphicFramePr>
        <p:xfrm>
          <a:off x="3046990" y="955338"/>
          <a:ext cx="3111630" cy="484822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4" name="Chart 13"/>
          <p:cNvGraphicFramePr>
            <a:graphicFrameLocks/>
          </p:cNvGraphicFramePr>
          <p:nvPr>
            <p:extLst>
              <p:ext uri="{D42A27DB-BD31-4B8C-83A1-F6EECF244321}">
                <p14:modId xmlns:p14="http://schemas.microsoft.com/office/powerpoint/2010/main" val="66193187"/>
              </p:ext>
            </p:extLst>
          </p:nvPr>
        </p:nvGraphicFramePr>
        <p:xfrm>
          <a:off x="5791200" y="1039958"/>
          <a:ext cx="3142830" cy="4986024"/>
        </p:xfrm>
        <a:graphic>
          <a:graphicData uri="http://schemas.openxmlformats.org/drawingml/2006/chart">
            <c:chart xmlns:c="http://schemas.openxmlformats.org/drawingml/2006/chart" xmlns:r="http://schemas.openxmlformats.org/officeDocument/2006/relationships" r:id="rId6"/>
          </a:graphicData>
        </a:graphic>
      </p:graphicFrame>
      <p:sp>
        <p:nvSpPr>
          <p:cNvPr id="19" name="TextBox 18"/>
          <p:cNvSpPr txBox="1"/>
          <p:nvPr/>
        </p:nvSpPr>
        <p:spPr>
          <a:xfrm>
            <a:off x="1913653" y="5792921"/>
            <a:ext cx="5378303" cy="369332"/>
          </a:xfrm>
          <a:prstGeom prst="rect">
            <a:avLst/>
          </a:prstGeom>
          <a:noFill/>
        </p:spPr>
        <p:txBody>
          <a:bodyPr wrap="square" rtlCol="0">
            <a:spAutoFit/>
          </a:bodyPr>
          <a:lstStyle/>
          <a:p>
            <a:pPr algn="ctr"/>
            <a:r>
              <a:rPr lang="en-US" sz="900" i="1" dirty="0" smtClean="0">
                <a:latin typeface="Georgia" panose="02040502050405020303" pitchFamily="18" charset="0"/>
              </a:rPr>
              <a:t>Division </a:t>
            </a:r>
            <a:r>
              <a:rPr lang="en-US" sz="900" i="1" dirty="0" smtClean="0">
                <a:latin typeface="Georgia" panose="02040502050405020303" pitchFamily="18" charset="0"/>
              </a:rPr>
              <a:t>percentages include benefits</a:t>
            </a:r>
          </a:p>
          <a:p>
            <a:pPr algn="ctr"/>
            <a:r>
              <a:rPr lang="en-US" sz="900" i="1" dirty="0" smtClean="0">
                <a:latin typeface="Georgia" panose="02040502050405020303" pitchFamily="18" charset="0"/>
              </a:rPr>
              <a:t>University Wide does not include State University Grants</a:t>
            </a:r>
            <a:endParaRPr lang="en-US" sz="900" i="1" dirty="0">
              <a:latin typeface="Georgia" panose="02040502050405020303" pitchFamily="18" charset="0"/>
            </a:endParaRPr>
          </a:p>
        </p:txBody>
      </p:sp>
    </p:spTree>
    <p:extLst>
      <p:ext uri="{BB962C8B-B14F-4D97-AF65-F5344CB8AC3E}">
        <p14:creationId xmlns:p14="http://schemas.microsoft.com/office/powerpoint/2010/main" val="4931877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35000"/>
            <a:lum/>
          </a:blip>
          <a:srcRect/>
          <a:stretch>
            <a:fillRect l="-18000" t="-7000" r="-31000" b="7000"/>
          </a:stretch>
        </a:blipFill>
        <a:effectLst/>
      </p:bgPr>
    </p:bg>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4635" t="11238" r="4546" b="8611"/>
          <a:stretch/>
        </p:blipFill>
        <p:spPr bwMode="auto">
          <a:xfrm>
            <a:off x="2277" y="6241138"/>
            <a:ext cx="1338439" cy="560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ctrTitle"/>
          </p:nvPr>
        </p:nvSpPr>
        <p:spPr>
          <a:xfrm>
            <a:off x="685801" y="1676400"/>
            <a:ext cx="7772400" cy="2152651"/>
          </a:xfrm>
        </p:spPr>
        <p:txBody>
          <a:bodyPr>
            <a:normAutofit/>
          </a:bodyPr>
          <a:lstStyle/>
          <a:p>
            <a:r>
              <a:rPr lang="en-US" dirty="0" smtClean="0">
                <a:latin typeface="Georgia" panose="02040502050405020303" pitchFamily="18" charset="0"/>
              </a:rPr>
              <a:t>2016-2017 </a:t>
            </a:r>
            <a:br>
              <a:rPr lang="en-US" dirty="0" smtClean="0">
                <a:latin typeface="Georgia" panose="02040502050405020303" pitchFamily="18" charset="0"/>
              </a:rPr>
            </a:br>
            <a:r>
              <a:rPr lang="en-US" dirty="0" smtClean="0">
                <a:latin typeface="Georgia" panose="02040502050405020303" pitchFamily="18" charset="0"/>
              </a:rPr>
              <a:t>Budget Review</a:t>
            </a:r>
            <a:endParaRPr lang="en-US" sz="4000" dirty="0">
              <a:latin typeface="Georgia" panose="02040502050405020303" pitchFamily="18" charset="0"/>
            </a:endParaRPr>
          </a:p>
        </p:txBody>
      </p:sp>
      <p:pic>
        <p:nvPicPr>
          <p:cNvPr id="1032" name="Picture 8" descr="http://cdn.zenfolio.net/zf/img/nul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575" y="-136525"/>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cdn.zenfolio.net/zf/img/nul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975" y="15875"/>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cdn.zenfolio.net/zf/img/nul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375" y="168275"/>
            <a:ext cx="76200" cy="7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042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71117"/>
            <a:ext cx="1447800" cy="686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7210" y="76200"/>
            <a:ext cx="8623890" cy="609600"/>
          </a:xfrm>
        </p:spPr>
        <p:txBody>
          <a:bodyPr>
            <a:normAutofit/>
          </a:bodyPr>
          <a:lstStyle/>
          <a:p>
            <a:r>
              <a:rPr lang="en-US" sz="2800" dirty="0" smtClean="0">
                <a:latin typeface="Georgia" panose="02040502050405020303" pitchFamily="18" charset="0"/>
              </a:rPr>
              <a:t>University Budget by Division, </a:t>
            </a:r>
            <a:r>
              <a:rPr lang="en-US" sz="2800" dirty="0" smtClean="0">
                <a:latin typeface="Georgia" panose="02040502050405020303" pitchFamily="18" charset="0"/>
              </a:rPr>
              <a:t>2015-16 </a:t>
            </a:r>
            <a:r>
              <a:rPr lang="en-US" sz="2800" dirty="0" smtClean="0">
                <a:latin typeface="Georgia" panose="02040502050405020303" pitchFamily="18" charset="0"/>
              </a:rPr>
              <a:t>and </a:t>
            </a:r>
            <a:r>
              <a:rPr lang="en-US" sz="2800" dirty="0" smtClean="0">
                <a:latin typeface="Georgia" panose="02040502050405020303" pitchFamily="18" charset="0"/>
              </a:rPr>
              <a:t>2016-17</a:t>
            </a:r>
            <a:endParaRPr lang="en-US" sz="2800" dirty="0">
              <a:latin typeface="Georgia" panose="02040502050405020303" pitchFamily="18" charset="0"/>
            </a:endParaRPr>
          </a:p>
        </p:txBody>
      </p:sp>
      <p:sp>
        <p:nvSpPr>
          <p:cNvPr id="8" name="Footer Placeholder 7"/>
          <p:cNvSpPr>
            <a:spLocks noGrp="1"/>
          </p:cNvSpPr>
          <p:nvPr>
            <p:ph type="ftr" sz="quarter" idx="11"/>
          </p:nvPr>
        </p:nvSpPr>
        <p:spPr/>
        <p:txBody>
          <a:bodyPr/>
          <a:lstStyle/>
          <a:p>
            <a:r>
              <a:rPr lang="en-US" dirty="0" smtClean="0">
                <a:latin typeface="Georgia" panose="02040502050405020303" pitchFamily="18" charset="0"/>
              </a:rPr>
              <a:t>University Budget and Planning Office</a:t>
            </a:r>
            <a:endParaRPr lang="en-US" dirty="0">
              <a:latin typeface="Georgia" panose="02040502050405020303" pitchFamily="18" charset="0"/>
            </a:endParaRPr>
          </a:p>
        </p:txBody>
      </p:sp>
      <p:sp>
        <p:nvSpPr>
          <p:cNvPr id="9" name="Slide Number Placeholder 8"/>
          <p:cNvSpPr>
            <a:spLocks noGrp="1"/>
          </p:cNvSpPr>
          <p:nvPr>
            <p:ph type="sldNum" sz="quarter" idx="12"/>
          </p:nvPr>
        </p:nvSpPr>
        <p:spPr/>
        <p:txBody>
          <a:bodyPr/>
          <a:lstStyle/>
          <a:p>
            <a:fld id="{38668480-D0CD-43BA-BF32-ADD9A6A4BA1F}" type="slidenum">
              <a:rPr lang="en-US" smtClean="0">
                <a:latin typeface="Georgia" panose="02040502050405020303" pitchFamily="18" charset="0"/>
              </a:rPr>
              <a:t>3</a:t>
            </a:fld>
            <a:endParaRPr lang="en-US" dirty="0">
              <a:latin typeface="Georgia" panose="02040502050405020303" pitchFamily="18" charset="0"/>
            </a:endParaRPr>
          </a:p>
        </p:txBody>
      </p:sp>
      <p:cxnSp>
        <p:nvCxnSpPr>
          <p:cNvPr id="12" name="Straight Connector 11"/>
          <p:cNvCxnSpPr/>
          <p:nvPr/>
        </p:nvCxnSpPr>
        <p:spPr>
          <a:xfrm flipH="1">
            <a:off x="228600" y="762000"/>
            <a:ext cx="5943600" cy="0"/>
          </a:xfrm>
          <a:prstGeom prst="line">
            <a:avLst/>
          </a:prstGeom>
          <a:ln w="28575">
            <a:solidFill>
              <a:srgbClr val="8DBAE6"/>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980933" y="5737227"/>
            <a:ext cx="3886200" cy="400110"/>
          </a:xfrm>
          <a:prstGeom prst="rect">
            <a:avLst/>
          </a:prstGeom>
          <a:noFill/>
        </p:spPr>
        <p:txBody>
          <a:bodyPr wrap="square" rtlCol="0">
            <a:spAutoFit/>
          </a:bodyPr>
          <a:lstStyle/>
          <a:p>
            <a:r>
              <a:rPr lang="en-US" sz="1000" i="1" dirty="0" smtClean="0">
                <a:latin typeface="Georgia" panose="02040502050405020303" pitchFamily="18" charset="0"/>
              </a:rPr>
              <a:t>Division </a:t>
            </a:r>
            <a:r>
              <a:rPr lang="en-US" sz="1000" i="1" dirty="0" smtClean="0">
                <a:latin typeface="Georgia" panose="02040502050405020303" pitchFamily="18" charset="0"/>
              </a:rPr>
              <a:t>percentages include benefits</a:t>
            </a:r>
          </a:p>
          <a:p>
            <a:r>
              <a:rPr lang="en-US" sz="1000" i="1" dirty="0" smtClean="0">
                <a:latin typeface="Georgia" panose="02040502050405020303" pitchFamily="18" charset="0"/>
              </a:rPr>
              <a:t>University Wide does not include State University Grants</a:t>
            </a:r>
            <a:endParaRPr lang="en-US" sz="1000" i="1" dirty="0">
              <a:latin typeface="Georgia" panose="02040502050405020303" pitchFamily="18" charset="0"/>
            </a:endParaRPr>
          </a:p>
        </p:txBody>
      </p:sp>
      <p:graphicFrame>
        <p:nvGraphicFramePr>
          <p:cNvPr id="17" name="Chart 16"/>
          <p:cNvGraphicFramePr>
            <a:graphicFrameLocks/>
          </p:cNvGraphicFramePr>
          <p:nvPr>
            <p:extLst>
              <p:ext uri="{D42A27DB-BD31-4B8C-83A1-F6EECF244321}">
                <p14:modId xmlns:p14="http://schemas.microsoft.com/office/powerpoint/2010/main" val="2386371570"/>
              </p:ext>
            </p:extLst>
          </p:nvPr>
        </p:nvGraphicFramePr>
        <p:xfrm>
          <a:off x="228600" y="869952"/>
          <a:ext cx="4419600" cy="486727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Chart 17"/>
          <p:cNvGraphicFramePr>
            <a:graphicFrameLocks/>
          </p:cNvGraphicFramePr>
          <p:nvPr>
            <p:extLst>
              <p:ext uri="{D42A27DB-BD31-4B8C-83A1-F6EECF244321}">
                <p14:modId xmlns:p14="http://schemas.microsoft.com/office/powerpoint/2010/main" val="3140264344"/>
              </p:ext>
            </p:extLst>
          </p:nvPr>
        </p:nvGraphicFramePr>
        <p:xfrm>
          <a:off x="4572000" y="1009570"/>
          <a:ext cx="4514067" cy="490061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3340066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71117"/>
            <a:ext cx="1447800" cy="686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7210" y="152400"/>
            <a:ext cx="8738190" cy="609600"/>
          </a:xfrm>
        </p:spPr>
        <p:txBody>
          <a:bodyPr>
            <a:noAutofit/>
          </a:bodyPr>
          <a:lstStyle/>
          <a:p>
            <a:r>
              <a:rPr lang="en-US" dirty="0" smtClean="0">
                <a:latin typeface="Georgia" panose="02040502050405020303" pitchFamily="18" charset="0"/>
              </a:rPr>
              <a:t>University Operating Fund </a:t>
            </a:r>
            <a:br>
              <a:rPr lang="en-US" dirty="0" smtClean="0">
                <a:latin typeface="Georgia" panose="02040502050405020303" pitchFamily="18" charset="0"/>
              </a:rPr>
            </a:br>
            <a:r>
              <a:rPr lang="en-US" dirty="0" smtClean="0">
                <a:latin typeface="Georgia" panose="02040502050405020303" pitchFamily="18" charset="0"/>
              </a:rPr>
              <a:t>Year End Balances by Division, </a:t>
            </a:r>
            <a:r>
              <a:rPr lang="en-US" dirty="0" smtClean="0">
                <a:latin typeface="Georgia" panose="02040502050405020303" pitchFamily="18" charset="0"/>
              </a:rPr>
              <a:t>2016-17</a:t>
            </a:r>
            <a:endParaRPr lang="en-US" dirty="0">
              <a:latin typeface="Georgia" panose="02040502050405020303" pitchFamily="18" charset="0"/>
            </a:endParaRPr>
          </a:p>
        </p:txBody>
      </p:sp>
      <p:sp>
        <p:nvSpPr>
          <p:cNvPr id="8" name="Footer Placeholder 7"/>
          <p:cNvSpPr>
            <a:spLocks noGrp="1"/>
          </p:cNvSpPr>
          <p:nvPr>
            <p:ph type="ftr" sz="quarter" idx="11"/>
          </p:nvPr>
        </p:nvSpPr>
        <p:spPr/>
        <p:txBody>
          <a:bodyPr/>
          <a:lstStyle/>
          <a:p>
            <a:r>
              <a:rPr lang="en-US" dirty="0" smtClean="0">
                <a:latin typeface="Georgia" panose="02040502050405020303" pitchFamily="18" charset="0"/>
              </a:rPr>
              <a:t>University Budget and Planning Office</a:t>
            </a:r>
            <a:endParaRPr lang="en-US" dirty="0">
              <a:latin typeface="Georgia" panose="02040502050405020303" pitchFamily="18" charset="0"/>
            </a:endParaRPr>
          </a:p>
        </p:txBody>
      </p:sp>
      <p:sp>
        <p:nvSpPr>
          <p:cNvPr id="9" name="Slide Number Placeholder 8"/>
          <p:cNvSpPr>
            <a:spLocks noGrp="1"/>
          </p:cNvSpPr>
          <p:nvPr>
            <p:ph type="sldNum" sz="quarter" idx="12"/>
          </p:nvPr>
        </p:nvSpPr>
        <p:spPr/>
        <p:txBody>
          <a:bodyPr/>
          <a:lstStyle/>
          <a:p>
            <a:fld id="{38668480-D0CD-43BA-BF32-ADD9A6A4BA1F}" type="slidenum">
              <a:rPr lang="en-US" smtClean="0">
                <a:latin typeface="Georgia" panose="02040502050405020303" pitchFamily="18" charset="0"/>
              </a:rPr>
              <a:t>4</a:t>
            </a:fld>
            <a:endParaRPr lang="en-US">
              <a:latin typeface="Georgia" panose="02040502050405020303" pitchFamily="18" charset="0"/>
            </a:endParaRPr>
          </a:p>
        </p:txBody>
      </p:sp>
      <p:cxnSp>
        <p:nvCxnSpPr>
          <p:cNvPr id="12" name="Straight Connector 11"/>
          <p:cNvCxnSpPr/>
          <p:nvPr/>
        </p:nvCxnSpPr>
        <p:spPr>
          <a:xfrm flipH="1">
            <a:off x="228600" y="762000"/>
            <a:ext cx="5943600" cy="0"/>
          </a:xfrm>
          <a:prstGeom prst="line">
            <a:avLst/>
          </a:prstGeom>
          <a:ln w="28575">
            <a:solidFill>
              <a:srgbClr val="8DBAE6"/>
            </a:solidFill>
          </a:ln>
        </p:spPr>
        <p:style>
          <a:lnRef idx="1">
            <a:schemeClr val="accent1"/>
          </a:lnRef>
          <a:fillRef idx="0">
            <a:schemeClr val="accent1"/>
          </a:fillRef>
          <a:effectRef idx="0">
            <a:schemeClr val="accent1"/>
          </a:effectRef>
          <a:fontRef idx="minor">
            <a:schemeClr val="tx1"/>
          </a:fontRef>
        </p:style>
      </p:cxnSp>
      <p:graphicFrame>
        <p:nvGraphicFramePr>
          <p:cNvPr id="10" name="Chart 9"/>
          <p:cNvGraphicFramePr>
            <a:graphicFrameLocks/>
          </p:cNvGraphicFramePr>
          <p:nvPr>
            <p:extLst>
              <p:ext uri="{D42A27DB-BD31-4B8C-83A1-F6EECF244321}">
                <p14:modId xmlns:p14="http://schemas.microsoft.com/office/powerpoint/2010/main" val="642587909"/>
              </p:ext>
            </p:extLst>
          </p:nvPr>
        </p:nvGraphicFramePr>
        <p:xfrm>
          <a:off x="533400" y="1066800"/>
          <a:ext cx="8153399" cy="4876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394057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35000"/>
            <a:lum/>
          </a:blip>
          <a:srcRect/>
          <a:stretch>
            <a:fillRect l="-18000" t="-7000" r="-31000" b="7000"/>
          </a:stretch>
        </a:blipFill>
        <a:effectLst/>
      </p:bgPr>
    </p:bg>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pic>
        <p:nvPicPr>
          <p:cNvPr id="4"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4635" t="11238" r="4546" b="8611"/>
          <a:stretch/>
        </p:blipFill>
        <p:spPr bwMode="auto">
          <a:xfrm>
            <a:off x="2277" y="6241138"/>
            <a:ext cx="1338439" cy="560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ctrTitle"/>
          </p:nvPr>
        </p:nvSpPr>
        <p:spPr>
          <a:xfrm>
            <a:off x="685801" y="1676400"/>
            <a:ext cx="7772400" cy="2152651"/>
          </a:xfrm>
        </p:spPr>
        <p:txBody>
          <a:bodyPr>
            <a:normAutofit/>
          </a:bodyPr>
          <a:lstStyle/>
          <a:p>
            <a:r>
              <a:rPr lang="en-US" dirty="0" smtClean="0">
                <a:latin typeface="Georgia" panose="02040502050405020303" pitchFamily="18" charset="0"/>
              </a:rPr>
              <a:t>2017-2018</a:t>
            </a:r>
            <a:br>
              <a:rPr lang="en-US" dirty="0" smtClean="0">
                <a:latin typeface="Georgia" panose="02040502050405020303" pitchFamily="18" charset="0"/>
              </a:rPr>
            </a:br>
            <a:r>
              <a:rPr lang="en-US" dirty="0" smtClean="0">
                <a:latin typeface="Georgia" panose="02040502050405020303" pitchFamily="18" charset="0"/>
              </a:rPr>
              <a:t>Proposed Campus Budget</a:t>
            </a:r>
            <a:endParaRPr lang="en-US" sz="4000" dirty="0">
              <a:latin typeface="Georgia" panose="02040502050405020303" pitchFamily="18" charset="0"/>
            </a:endParaRPr>
          </a:p>
        </p:txBody>
      </p:sp>
      <p:pic>
        <p:nvPicPr>
          <p:cNvPr id="1032" name="Picture 8" descr="http://cdn.zenfolio.net/zf/img/nul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575" y="-136525"/>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cdn.zenfolio.net/zf/img/nul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975" y="15875"/>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cdn.zenfolio.net/zf/img/nul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375" y="168275"/>
            <a:ext cx="76200" cy="7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46989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71117"/>
            <a:ext cx="1447800" cy="686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7210" y="76200"/>
            <a:ext cx="8280990" cy="609600"/>
          </a:xfrm>
        </p:spPr>
        <p:txBody>
          <a:bodyPr>
            <a:normAutofit/>
          </a:bodyPr>
          <a:lstStyle/>
          <a:p>
            <a:r>
              <a:rPr lang="en-US" sz="2800" dirty="0" smtClean="0">
                <a:latin typeface="Georgia" panose="02040502050405020303" pitchFamily="18" charset="0"/>
              </a:rPr>
              <a:t>2017-2018 Budget</a:t>
            </a:r>
            <a:endParaRPr lang="en-US" sz="2800" dirty="0">
              <a:latin typeface="Georgia" panose="02040502050405020303" pitchFamily="18" charset="0"/>
            </a:endParaRPr>
          </a:p>
        </p:txBody>
      </p:sp>
      <p:sp>
        <p:nvSpPr>
          <p:cNvPr id="8" name="Footer Placeholder 7"/>
          <p:cNvSpPr>
            <a:spLocks noGrp="1"/>
          </p:cNvSpPr>
          <p:nvPr>
            <p:ph type="ftr" sz="quarter" idx="11"/>
          </p:nvPr>
        </p:nvSpPr>
        <p:spPr/>
        <p:txBody>
          <a:bodyPr/>
          <a:lstStyle/>
          <a:p>
            <a:r>
              <a:rPr lang="en-US" dirty="0" smtClean="0">
                <a:latin typeface="Georgia" panose="02040502050405020303" pitchFamily="18" charset="0"/>
              </a:rPr>
              <a:t>University Budget and Planning Office</a:t>
            </a:r>
            <a:endParaRPr lang="en-US" dirty="0">
              <a:latin typeface="Georgia" panose="02040502050405020303" pitchFamily="18" charset="0"/>
            </a:endParaRPr>
          </a:p>
        </p:txBody>
      </p:sp>
      <p:sp>
        <p:nvSpPr>
          <p:cNvPr id="9" name="Slide Number Placeholder 8"/>
          <p:cNvSpPr>
            <a:spLocks noGrp="1"/>
          </p:cNvSpPr>
          <p:nvPr>
            <p:ph type="sldNum" sz="quarter" idx="12"/>
          </p:nvPr>
        </p:nvSpPr>
        <p:spPr/>
        <p:txBody>
          <a:bodyPr/>
          <a:lstStyle/>
          <a:p>
            <a:fld id="{38668480-D0CD-43BA-BF32-ADD9A6A4BA1F}" type="slidenum">
              <a:rPr lang="en-US" smtClean="0">
                <a:latin typeface="Georgia" panose="02040502050405020303" pitchFamily="18" charset="0"/>
              </a:rPr>
              <a:t>6</a:t>
            </a:fld>
            <a:endParaRPr lang="en-US" dirty="0">
              <a:latin typeface="Georgia" panose="02040502050405020303" pitchFamily="18" charset="0"/>
            </a:endParaRPr>
          </a:p>
        </p:txBody>
      </p:sp>
      <p:cxnSp>
        <p:nvCxnSpPr>
          <p:cNvPr id="12" name="Straight Connector 11"/>
          <p:cNvCxnSpPr/>
          <p:nvPr/>
        </p:nvCxnSpPr>
        <p:spPr>
          <a:xfrm flipH="1">
            <a:off x="228600" y="762000"/>
            <a:ext cx="5943600" cy="0"/>
          </a:xfrm>
          <a:prstGeom prst="line">
            <a:avLst/>
          </a:prstGeom>
          <a:ln w="28575">
            <a:solidFill>
              <a:srgbClr val="8DBAE6"/>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81000" y="1600200"/>
            <a:ext cx="8458200" cy="2246769"/>
          </a:xfrm>
          <a:prstGeom prst="rect">
            <a:avLst/>
          </a:prstGeom>
        </p:spPr>
        <p:txBody>
          <a:bodyPr wrap="square">
            <a:spAutoFit/>
          </a:bodyPr>
          <a:lstStyle/>
          <a:p>
            <a:r>
              <a:rPr lang="en-US" sz="1400" dirty="0" smtClean="0">
                <a:latin typeface="Georgia" panose="02040502050405020303" pitchFamily="18" charset="0"/>
                <a:cs typeface="Arial" panose="020B0604020202020204" pitchFamily="34" charset="0"/>
              </a:rPr>
              <a:t>The Final Budget Memo of July 2017 outlined over $4.8M of new state allocation funding to the campus, in addition to the anticipated increase in student fees.  The increase in campus funding is mostly in the areas of mandatory cost increases (employee compensation, benefits and new space) as well as increased financial aid distributions due to the tuition fee increase.  Notably, the campus received over $2.1M in Graduation Initiative 2025 funding and $596,000 in enrollment growth funding to serve 56 new full time students (FTES).  </a:t>
            </a:r>
          </a:p>
          <a:p>
            <a:endParaRPr lang="en-US" sz="1400" dirty="0">
              <a:latin typeface="Georgia" panose="02040502050405020303" pitchFamily="18" charset="0"/>
              <a:cs typeface="Arial" panose="020B0604020202020204" pitchFamily="34" charset="0"/>
            </a:endParaRPr>
          </a:p>
          <a:p>
            <a:r>
              <a:rPr lang="en-US" sz="1400" dirty="0" smtClean="0">
                <a:latin typeface="Georgia" panose="02040502050405020303" pitchFamily="18" charset="0"/>
                <a:cs typeface="Arial" panose="020B0604020202020204" pitchFamily="34" charset="0"/>
              </a:rPr>
              <a:t>Changes in the Operating Fund between 2016-2017 and 2017-2018 are outlined below</a:t>
            </a:r>
            <a:r>
              <a:rPr lang="en-US" sz="1400" dirty="0" smtClean="0">
                <a:latin typeface="Georgia" panose="02040502050405020303" pitchFamily="18" charset="0"/>
                <a:cs typeface="Arial" panose="020B0604020202020204" pitchFamily="34" charset="0"/>
              </a:rPr>
              <a:t>:</a:t>
            </a:r>
          </a:p>
          <a:p>
            <a:endParaRPr lang="en-US" sz="1400" dirty="0">
              <a:latin typeface="Georgia" panose="02040502050405020303" pitchFamily="18" charset="0"/>
              <a:cs typeface="Arial" panose="020B0604020202020204" pitchFamily="34" charset="0"/>
            </a:endParaRPr>
          </a:p>
          <a:p>
            <a:r>
              <a:rPr lang="en-US" sz="1400" b="1" dirty="0" smtClean="0">
                <a:latin typeface="Georgia" panose="02040502050405020303" pitchFamily="18" charset="0"/>
                <a:cs typeface="Arial" panose="020B0604020202020204" pitchFamily="34" charset="0"/>
              </a:rPr>
              <a:t>		</a:t>
            </a:r>
            <a:endParaRPr lang="en-US" sz="1400" b="1" dirty="0">
              <a:latin typeface="Georgia" panose="02040502050405020303" pitchFamily="18" charset="0"/>
              <a:cs typeface="Arial" panose="020B0604020202020204"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914870940"/>
              </p:ext>
            </p:extLst>
          </p:nvPr>
        </p:nvGraphicFramePr>
        <p:xfrm>
          <a:off x="1473451" y="3505200"/>
          <a:ext cx="6400801" cy="1660524"/>
        </p:xfrm>
        <a:graphic>
          <a:graphicData uri="http://schemas.openxmlformats.org/drawingml/2006/table">
            <a:tbl>
              <a:tblPr firstRow="1" bandRow="1">
                <a:tableStyleId>{2D5ABB26-0587-4C30-8999-92F81FD0307C}</a:tableStyleId>
              </a:tblPr>
              <a:tblGrid>
                <a:gridCol w="1326995">
                  <a:extLst>
                    <a:ext uri="{9D8B030D-6E8A-4147-A177-3AD203B41FA5}">
                      <a16:colId xmlns:a16="http://schemas.microsoft.com/office/drawing/2014/main" val="1558428286"/>
                    </a:ext>
                  </a:extLst>
                </a:gridCol>
                <a:gridCol w="1263805">
                  <a:extLst>
                    <a:ext uri="{9D8B030D-6E8A-4147-A177-3AD203B41FA5}">
                      <a16:colId xmlns:a16="http://schemas.microsoft.com/office/drawing/2014/main" val="2687625108"/>
                    </a:ext>
                  </a:extLst>
                </a:gridCol>
                <a:gridCol w="571041">
                  <a:extLst>
                    <a:ext uri="{9D8B030D-6E8A-4147-A177-3AD203B41FA5}">
                      <a16:colId xmlns:a16="http://schemas.microsoft.com/office/drawing/2014/main" val="255187501"/>
                    </a:ext>
                  </a:extLst>
                </a:gridCol>
                <a:gridCol w="1333959">
                  <a:extLst>
                    <a:ext uri="{9D8B030D-6E8A-4147-A177-3AD203B41FA5}">
                      <a16:colId xmlns:a16="http://schemas.microsoft.com/office/drawing/2014/main" val="1958840585"/>
                    </a:ext>
                  </a:extLst>
                </a:gridCol>
                <a:gridCol w="533400">
                  <a:extLst>
                    <a:ext uri="{9D8B030D-6E8A-4147-A177-3AD203B41FA5}">
                      <a16:colId xmlns:a16="http://schemas.microsoft.com/office/drawing/2014/main" val="969514949"/>
                    </a:ext>
                  </a:extLst>
                </a:gridCol>
                <a:gridCol w="1371601">
                  <a:extLst>
                    <a:ext uri="{9D8B030D-6E8A-4147-A177-3AD203B41FA5}">
                      <a16:colId xmlns:a16="http://schemas.microsoft.com/office/drawing/2014/main" val="2441021038"/>
                    </a:ext>
                  </a:extLst>
                </a:gridCol>
              </a:tblGrid>
              <a:tr h="365124">
                <a:tc>
                  <a:txBody>
                    <a:bodyPr/>
                    <a:lstStyle/>
                    <a:p>
                      <a:endParaRPr lang="en-US" sz="1200" dirty="0">
                        <a:latin typeface="Georgia" panose="02040502050405020303" pitchFamily="18"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u="sng" dirty="0" smtClean="0">
                          <a:latin typeface="Georgia" panose="02040502050405020303" pitchFamily="18" charset="0"/>
                          <a:cs typeface="Arial" panose="020B0604020202020204" pitchFamily="34" charset="0"/>
                        </a:rPr>
                        <a:t>2016-2017</a:t>
                      </a:r>
                      <a:r>
                        <a:rPr lang="en-US" sz="1200" b="1" dirty="0" smtClean="0">
                          <a:latin typeface="Georgia" panose="02040502050405020303" pitchFamily="18" charset="0"/>
                          <a:cs typeface="Arial" panose="020B0604020202020204" pitchFamily="34" charset="0"/>
                        </a:rPr>
                        <a:t> </a:t>
                      </a:r>
                      <a:endParaRPr lang="en-US" sz="1200" dirty="0" smtClean="0">
                        <a:latin typeface="Georgia" panose="02040502050405020303" pitchFamily="18" charset="0"/>
                      </a:endParaRPr>
                    </a:p>
                  </a:txBody>
                  <a:tcPr/>
                </a:tc>
                <a:tc>
                  <a:txBody>
                    <a:bodyPr/>
                    <a:lstStyle/>
                    <a:p>
                      <a:endParaRPr lang="en-US" sz="1200" dirty="0">
                        <a:latin typeface="Georgia" panose="02040502050405020303" pitchFamily="18" charset="0"/>
                      </a:endParaRPr>
                    </a:p>
                  </a:txBody>
                  <a:tcPr/>
                </a:tc>
                <a:tc>
                  <a:txBody>
                    <a:bodyPr/>
                    <a:lstStyle/>
                    <a:p>
                      <a:r>
                        <a:rPr lang="en-US" sz="1200" b="1" u="sng" dirty="0" smtClean="0">
                          <a:latin typeface="Georgia" panose="02040502050405020303" pitchFamily="18" charset="0"/>
                          <a:cs typeface="Arial" panose="020B0604020202020204" pitchFamily="34" charset="0"/>
                        </a:rPr>
                        <a:t>2017-2018</a:t>
                      </a:r>
                      <a:endParaRPr lang="en-US" sz="1200" dirty="0">
                        <a:latin typeface="Georgia" panose="02040502050405020303" pitchFamily="18" charset="0"/>
                      </a:endParaRPr>
                    </a:p>
                  </a:txBody>
                  <a:tcPr/>
                </a:tc>
                <a:tc>
                  <a:txBody>
                    <a:bodyPr/>
                    <a:lstStyle/>
                    <a:p>
                      <a:endParaRPr lang="en-US" sz="1200">
                        <a:latin typeface="Georgia" panose="02040502050405020303" pitchFamily="18" charset="0"/>
                      </a:endParaRPr>
                    </a:p>
                  </a:txBody>
                  <a:tcPr/>
                </a:tc>
                <a:tc>
                  <a:txBody>
                    <a:bodyPr/>
                    <a:lstStyle/>
                    <a:p>
                      <a:r>
                        <a:rPr lang="en-US" sz="1200" b="1" u="sng" dirty="0" smtClean="0">
                          <a:latin typeface="Georgia" panose="02040502050405020303" pitchFamily="18" charset="0"/>
                          <a:cs typeface="Arial" panose="020B0604020202020204" pitchFamily="34" charset="0"/>
                        </a:rPr>
                        <a:t> CHANGE</a:t>
                      </a:r>
                      <a:endParaRPr lang="en-US" sz="1200" dirty="0">
                        <a:latin typeface="Georgia" panose="02040502050405020303" pitchFamily="18" charset="0"/>
                      </a:endParaRPr>
                    </a:p>
                  </a:txBody>
                  <a:tcPr/>
                </a:tc>
                <a:extLst>
                  <a:ext uri="{0D108BD9-81ED-4DB2-BD59-A6C34878D82A}">
                    <a16:rowId xmlns:a16="http://schemas.microsoft.com/office/drawing/2014/main" val="1667554202"/>
                  </a:ext>
                </a:extLst>
              </a:tr>
              <a:tr h="381000">
                <a:tc>
                  <a:txBody>
                    <a:bodyPr/>
                    <a:lstStyle/>
                    <a:p>
                      <a:r>
                        <a:rPr lang="en-US" sz="1200" dirty="0" smtClean="0">
                          <a:latin typeface="Georgia" panose="02040502050405020303" pitchFamily="18" charset="0"/>
                        </a:rPr>
                        <a:t>State Allocation</a:t>
                      </a:r>
                      <a:endParaRPr lang="en-US" sz="1200" dirty="0">
                        <a:latin typeface="Georgia" panose="02040502050405020303" pitchFamily="18" charset="0"/>
                      </a:endParaRPr>
                    </a:p>
                  </a:txBody>
                  <a:tcPr/>
                </a:tc>
                <a:tc>
                  <a:txBody>
                    <a:bodyPr/>
                    <a:lstStyle/>
                    <a:p>
                      <a:r>
                        <a:rPr lang="en-US" sz="1200" dirty="0" smtClean="0">
                          <a:latin typeface="Georgia" panose="02040502050405020303" pitchFamily="18" charset="0"/>
                        </a:rPr>
                        <a:t>$ 63,135,883</a:t>
                      </a:r>
                      <a:endParaRPr lang="en-US" sz="1200" dirty="0">
                        <a:latin typeface="Georgia" panose="02040502050405020303" pitchFamily="18" charset="0"/>
                      </a:endParaRPr>
                    </a:p>
                  </a:txBody>
                  <a:tcPr/>
                </a:tc>
                <a:tc>
                  <a:txBody>
                    <a:bodyPr/>
                    <a:lstStyle/>
                    <a:p>
                      <a:r>
                        <a:rPr lang="en-US" sz="1200" dirty="0" smtClean="0">
                          <a:latin typeface="Georgia" panose="02040502050405020303" pitchFamily="18" charset="0"/>
                        </a:rPr>
                        <a:t>56 %</a:t>
                      </a:r>
                      <a:endParaRPr lang="en-US" sz="1200" dirty="0">
                        <a:latin typeface="Georgia" panose="02040502050405020303" pitchFamily="18" charset="0"/>
                      </a:endParaRPr>
                    </a:p>
                  </a:txBody>
                  <a:tcPr/>
                </a:tc>
                <a:tc>
                  <a:txBody>
                    <a:bodyPr/>
                    <a:lstStyle/>
                    <a:p>
                      <a:r>
                        <a:rPr lang="en-US" sz="1200" dirty="0" smtClean="0">
                          <a:latin typeface="Georgia" panose="02040502050405020303" pitchFamily="18" charset="0"/>
                          <a:cs typeface="Arial" panose="020B0604020202020204" pitchFamily="34" charset="0"/>
                        </a:rPr>
                        <a:t>$   68,002,883</a:t>
                      </a:r>
                      <a:endParaRPr lang="en-US" sz="1200" dirty="0">
                        <a:latin typeface="Georgia" panose="02040502050405020303" pitchFamily="18" charset="0"/>
                      </a:endParaRPr>
                    </a:p>
                  </a:txBody>
                  <a:tcPr/>
                </a:tc>
                <a:tc>
                  <a:txBody>
                    <a:bodyPr/>
                    <a:lstStyle/>
                    <a:p>
                      <a:r>
                        <a:rPr lang="en-US" sz="1200" dirty="0" smtClean="0">
                          <a:latin typeface="Georgia" panose="02040502050405020303" pitchFamily="18" charset="0"/>
                        </a:rPr>
                        <a:t>57 %</a:t>
                      </a:r>
                      <a:endParaRPr lang="en-US" sz="1200" dirty="0">
                        <a:latin typeface="Georgia" panose="02040502050405020303" pitchFamily="18"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smtClean="0">
                          <a:latin typeface="Georgia" panose="02040502050405020303" pitchFamily="18" charset="0"/>
                          <a:cs typeface="Arial" panose="020B0604020202020204" pitchFamily="34" charset="0"/>
                        </a:rPr>
                        <a:t>$   4,867,000</a:t>
                      </a:r>
                    </a:p>
                  </a:txBody>
                  <a:tcPr/>
                </a:tc>
                <a:extLst>
                  <a:ext uri="{0D108BD9-81ED-4DB2-BD59-A6C34878D82A}">
                    <a16:rowId xmlns:a16="http://schemas.microsoft.com/office/drawing/2014/main" val="3231309227"/>
                  </a:ext>
                </a:extLst>
              </a:tr>
              <a:tr h="381000">
                <a:tc>
                  <a:txBody>
                    <a:bodyPr/>
                    <a:lstStyle/>
                    <a:p>
                      <a:r>
                        <a:rPr lang="en-US" sz="1200" dirty="0" smtClean="0">
                          <a:latin typeface="Georgia" panose="02040502050405020303" pitchFamily="18" charset="0"/>
                          <a:cs typeface="Arial" panose="020B0604020202020204" pitchFamily="34" charset="0"/>
                        </a:rPr>
                        <a:t>Tuition</a:t>
                      </a:r>
                      <a:r>
                        <a:rPr lang="en-US" sz="1200" baseline="0" dirty="0" smtClean="0">
                          <a:latin typeface="Georgia" panose="02040502050405020303" pitchFamily="18" charset="0"/>
                          <a:cs typeface="Arial" panose="020B0604020202020204" pitchFamily="34" charset="0"/>
                        </a:rPr>
                        <a:t> and Fees</a:t>
                      </a:r>
                      <a:endParaRPr lang="en-US" sz="1200" dirty="0">
                        <a:latin typeface="Georgia" panose="02040502050405020303" pitchFamily="18" charset="0"/>
                      </a:endParaRPr>
                    </a:p>
                  </a:txBody>
                  <a:tcPr/>
                </a:tc>
                <a:tc>
                  <a:txBody>
                    <a:bodyPr/>
                    <a:lstStyle/>
                    <a:p>
                      <a:r>
                        <a:rPr lang="en-US" sz="1200" u="sng" dirty="0" smtClean="0">
                          <a:latin typeface="Georgia" panose="02040502050405020303" pitchFamily="18" charset="0"/>
                          <a:cs typeface="Arial" panose="020B0604020202020204" pitchFamily="34" charset="0"/>
                        </a:rPr>
                        <a:t>$  48,293,928</a:t>
                      </a:r>
                      <a:endParaRPr lang="en-US" sz="1200" dirty="0">
                        <a:latin typeface="Georgia" panose="02040502050405020303" pitchFamily="18" charset="0"/>
                      </a:endParaRPr>
                    </a:p>
                  </a:txBody>
                  <a:tcPr/>
                </a:tc>
                <a:tc>
                  <a:txBody>
                    <a:bodyPr/>
                    <a:lstStyle/>
                    <a:p>
                      <a:r>
                        <a:rPr lang="en-US" sz="1200" dirty="0" smtClean="0">
                          <a:latin typeface="Georgia" panose="02040502050405020303" pitchFamily="18" charset="0"/>
                        </a:rPr>
                        <a:t>44</a:t>
                      </a:r>
                      <a:r>
                        <a:rPr lang="en-US" sz="1200" baseline="0" dirty="0" smtClean="0">
                          <a:latin typeface="Georgia" panose="02040502050405020303" pitchFamily="18" charset="0"/>
                        </a:rPr>
                        <a:t> %</a:t>
                      </a:r>
                      <a:endParaRPr lang="en-US" sz="1200" dirty="0">
                        <a:latin typeface="Georgia" panose="02040502050405020303" pitchFamily="18" charset="0"/>
                      </a:endParaRPr>
                    </a:p>
                  </a:txBody>
                  <a:tcPr/>
                </a:tc>
                <a:tc>
                  <a:txBody>
                    <a:bodyPr/>
                    <a:lstStyle/>
                    <a:p>
                      <a:r>
                        <a:rPr lang="en-US" sz="1200" u="sng" dirty="0" smtClean="0">
                          <a:latin typeface="Georgia" panose="02040502050405020303" pitchFamily="18" charset="0"/>
                          <a:cs typeface="Arial" panose="020B0604020202020204" pitchFamily="34" charset="0"/>
                        </a:rPr>
                        <a:t>$   50,669,084</a:t>
                      </a:r>
                      <a:endParaRPr lang="en-US" sz="1200" dirty="0">
                        <a:latin typeface="Georgia" panose="02040502050405020303" pitchFamily="18" charset="0"/>
                      </a:endParaRPr>
                    </a:p>
                  </a:txBody>
                  <a:tcPr/>
                </a:tc>
                <a:tc>
                  <a:txBody>
                    <a:bodyPr/>
                    <a:lstStyle/>
                    <a:p>
                      <a:r>
                        <a:rPr lang="en-US" sz="1200" dirty="0" smtClean="0">
                          <a:latin typeface="Georgia" panose="02040502050405020303" pitchFamily="18" charset="0"/>
                        </a:rPr>
                        <a:t>43 % </a:t>
                      </a:r>
                      <a:endParaRPr lang="en-US" sz="1200" dirty="0">
                        <a:latin typeface="Georgia" panose="02040502050405020303" pitchFamily="18"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u="sng" dirty="0" smtClean="0">
                          <a:latin typeface="Georgia" panose="02040502050405020303" pitchFamily="18" charset="0"/>
                          <a:cs typeface="Arial" panose="020B0604020202020204" pitchFamily="34" charset="0"/>
                        </a:rPr>
                        <a:t>$   2,375,156</a:t>
                      </a:r>
                    </a:p>
                    <a:p>
                      <a:endParaRPr lang="en-US" sz="1200" dirty="0">
                        <a:latin typeface="Georgia" panose="02040502050405020303" pitchFamily="18" charset="0"/>
                      </a:endParaRPr>
                    </a:p>
                  </a:txBody>
                  <a:tcPr/>
                </a:tc>
                <a:extLst>
                  <a:ext uri="{0D108BD9-81ED-4DB2-BD59-A6C34878D82A}">
                    <a16:rowId xmlns:a16="http://schemas.microsoft.com/office/drawing/2014/main" val="10742314"/>
                  </a:ext>
                </a:extLst>
              </a:tr>
              <a:tr h="361024">
                <a:tc>
                  <a:txBody>
                    <a:bodyPr/>
                    <a:lstStyle/>
                    <a:p>
                      <a:r>
                        <a:rPr lang="en-US" sz="1200" dirty="0" smtClean="0">
                          <a:latin typeface="Georgia" panose="02040502050405020303" pitchFamily="18" charset="0"/>
                        </a:rPr>
                        <a:t>TOTAL</a:t>
                      </a:r>
                      <a:endParaRPr lang="en-US" sz="1200" dirty="0">
                        <a:latin typeface="Georgia" panose="02040502050405020303" pitchFamily="18" charset="0"/>
                      </a:endParaRPr>
                    </a:p>
                  </a:txBody>
                  <a:tcPr/>
                </a:tc>
                <a:tc>
                  <a:txBody>
                    <a:bodyPr/>
                    <a:lstStyle/>
                    <a:p>
                      <a:r>
                        <a:rPr lang="en-US" sz="1200" b="1" dirty="0" smtClean="0">
                          <a:latin typeface="Georgia" panose="02040502050405020303" pitchFamily="18" charset="0"/>
                          <a:cs typeface="Arial" panose="020B0604020202020204" pitchFamily="34" charset="0"/>
                        </a:rPr>
                        <a:t> $ 111,429,811</a:t>
                      </a:r>
                      <a:endParaRPr lang="en-US" sz="1200" dirty="0">
                        <a:latin typeface="Georgia" panose="02040502050405020303" pitchFamily="18" charset="0"/>
                      </a:endParaRPr>
                    </a:p>
                  </a:txBody>
                  <a:tcPr/>
                </a:tc>
                <a:tc>
                  <a:txBody>
                    <a:bodyPr/>
                    <a:lstStyle/>
                    <a:p>
                      <a:endParaRPr lang="en-US" sz="1200">
                        <a:latin typeface="Georgia" panose="02040502050405020303" pitchFamily="18" charset="0"/>
                      </a:endParaRPr>
                    </a:p>
                  </a:txBody>
                  <a:tcPr/>
                </a:tc>
                <a:tc>
                  <a:txBody>
                    <a:bodyPr/>
                    <a:lstStyle/>
                    <a:p>
                      <a:r>
                        <a:rPr lang="en-US" sz="1200" b="1" dirty="0" smtClean="0">
                          <a:latin typeface="Georgia" panose="02040502050405020303" pitchFamily="18" charset="0"/>
                          <a:cs typeface="Arial" panose="020B0604020202020204" pitchFamily="34" charset="0"/>
                        </a:rPr>
                        <a:t> $  118,671,967</a:t>
                      </a:r>
                      <a:endParaRPr lang="en-US" sz="1200" dirty="0">
                        <a:latin typeface="Georgia" panose="02040502050405020303" pitchFamily="18" charset="0"/>
                      </a:endParaRPr>
                    </a:p>
                  </a:txBody>
                  <a:tcPr/>
                </a:tc>
                <a:tc>
                  <a:txBody>
                    <a:bodyPr/>
                    <a:lstStyle/>
                    <a:p>
                      <a:endParaRPr lang="en-US" sz="1200" dirty="0">
                        <a:latin typeface="Georgia" panose="02040502050405020303" pitchFamily="18"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dirty="0" smtClean="0">
                          <a:latin typeface="Georgia" panose="02040502050405020303" pitchFamily="18" charset="0"/>
                          <a:cs typeface="Arial" panose="020B0604020202020204" pitchFamily="34" charset="0"/>
                        </a:rPr>
                        <a:t>$   7,242,156</a:t>
                      </a:r>
                    </a:p>
                    <a:p>
                      <a:endParaRPr lang="en-US" sz="1200" dirty="0">
                        <a:latin typeface="Georgia" panose="02040502050405020303" pitchFamily="18" charset="0"/>
                      </a:endParaRPr>
                    </a:p>
                  </a:txBody>
                  <a:tcPr/>
                </a:tc>
                <a:extLst>
                  <a:ext uri="{0D108BD9-81ED-4DB2-BD59-A6C34878D82A}">
                    <a16:rowId xmlns:a16="http://schemas.microsoft.com/office/drawing/2014/main" val="1873999630"/>
                  </a:ext>
                </a:extLst>
              </a:tr>
            </a:tbl>
          </a:graphicData>
        </a:graphic>
      </p:graphicFrame>
    </p:spTree>
    <p:extLst>
      <p:ext uri="{BB962C8B-B14F-4D97-AF65-F5344CB8AC3E}">
        <p14:creationId xmlns:p14="http://schemas.microsoft.com/office/powerpoint/2010/main" val="1408551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71117"/>
            <a:ext cx="1447800" cy="686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7210" y="76200"/>
            <a:ext cx="8280990" cy="609600"/>
          </a:xfrm>
        </p:spPr>
        <p:txBody>
          <a:bodyPr>
            <a:normAutofit/>
          </a:bodyPr>
          <a:lstStyle/>
          <a:p>
            <a:r>
              <a:rPr lang="en-US" sz="2800" dirty="0" smtClean="0">
                <a:latin typeface="Georgia" panose="02040502050405020303" pitchFamily="18" charset="0"/>
              </a:rPr>
              <a:t>2017-2018 Budget</a:t>
            </a:r>
            <a:endParaRPr lang="en-US" sz="2800" dirty="0">
              <a:latin typeface="Georgia" panose="02040502050405020303" pitchFamily="18" charset="0"/>
            </a:endParaRPr>
          </a:p>
        </p:txBody>
      </p:sp>
      <p:sp>
        <p:nvSpPr>
          <p:cNvPr id="8" name="Footer Placeholder 7"/>
          <p:cNvSpPr>
            <a:spLocks noGrp="1"/>
          </p:cNvSpPr>
          <p:nvPr>
            <p:ph type="ftr" sz="quarter" idx="11"/>
          </p:nvPr>
        </p:nvSpPr>
        <p:spPr/>
        <p:txBody>
          <a:bodyPr/>
          <a:lstStyle/>
          <a:p>
            <a:r>
              <a:rPr lang="en-US" dirty="0" smtClean="0">
                <a:latin typeface="Georgia" panose="02040502050405020303" pitchFamily="18" charset="0"/>
              </a:rPr>
              <a:t>University Budget and Planning Office</a:t>
            </a:r>
            <a:endParaRPr lang="en-US" dirty="0">
              <a:latin typeface="Georgia" panose="02040502050405020303" pitchFamily="18" charset="0"/>
            </a:endParaRPr>
          </a:p>
        </p:txBody>
      </p:sp>
      <p:sp>
        <p:nvSpPr>
          <p:cNvPr id="9" name="Slide Number Placeholder 8"/>
          <p:cNvSpPr>
            <a:spLocks noGrp="1"/>
          </p:cNvSpPr>
          <p:nvPr>
            <p:ph type="sldNum" sz="quarter" idx="12"/>
          </p:nvPr>
        </p:nvSpPr>
        <p:spPr/>
        <p:txBody>
          <a:bodyPr/>
          <a:lstStyle/>
          <a:p>
            <a:fld id="{38668480-D0CD-43BA-BF32-ADD9A6A4BA1F}" type="slidenum">
              <a:rPr lang="en-US" smtClean="0">
                <a:latin typeface="Georgia" panose="02040502050405020303" pitchFamily="18" charset="0"/>
              </a:rPr>
              <a:t>7</a:t>
            </a:fld>
            <a:endParaRPr lang="en-US" dirty="0">
              <a:latin typeface="Georgia" panose="02040502050405020303" pitchFamily="18" charset="0"/>
            </a:endParaRPr>
          </a:p>
        </p:txBody>
      </p:sp>
      <p:cxnSp>
        <p:nvCxnSpPr>
          <p:cNvPr id="12" name="Straight Connector 11"/>
          <p:cNvCxnSpPr/>
          <p:nvPr/>
        </p:nvCxnSpPr>
        <p:spPr>
          <a:xfrm flipH="1">
            <a:off x="228600" y="762000"/>
            <a:ext cx="5943600" cy="0"/>
          </a:xfrm>
          <a:prstGeom prst="line">
            <a:avLst/>
          </a:prstGeom>
          <a:ln w="28575">
            <a:solidFill>
              <a:srgbClr val="8DBAE6"/>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42900" y="1828800"/>
            <a:ext cx="8458200" cy="2646878"/>
          </a:xfrm>
          <a:prstGeom prst="rect">
            <a:avLst/>
          </a:prstGeom>
        </p:spPr>
        <p:txBody>
          <a:bodyPr wrap="square">
            <a:spAutoFit/>
          </a:bodyPr>
          <a:lstStyle/>
          <a:p>
            <a:r>
              <a:rPr lang="en-US" sz="1400" dirty="0" smtClean="0">
                <a:solidFill>
                  <a:schemeClr val="tx2"/>
                </a:solidFill>
                <a:latin typeface="Georgia" panose="02040502050405020303" pitchFamily="18" charset="0"/>
                <a:cs typeface="Arial" panose="020B0604020202020204" pitchFamily="34" charset="0"/>
              </a:rPr>
              <a:t>Proposed Resource Allocation:</a:t>
            </a:r>
            <a:r>
              <a:rPr lang="en-US" sz="1400" dirty="0">
                <a:solidFill>
                  <a:schemeClr val="tx2"/>
                </a:solidFill>
                <a:latin typeface="Georgia" panose="02040502050405020303" pitchFamily="18" charset="0"/>
                <a:cs typeface="Arial" panose="020B0604020202020204" pitchFamily="34" charset="0"/>
              </a:rPr>
              <a:t> </a:t>
            </a:r>
          </a:p>
          <a:p>
            <a:endParaRPr lang="en-US" sz="1400" dirty="0">
              <a:solidFill>
                <a:schemeClr val="tx2"/>
              </a:solidFill>
              <a:latin typeface="Georgia" panose="02040502050405020303" pitchFamily="18" charset="0"/>
              <a:cs typeface="Arial" panose="020B0604020202020204" pitchFamily="34" charset="0"/>
            </a:endParaRPr>
          </a:p>
          <a:p>
            <a:pPr algn="ctr"/>
            <a:r>
              <a:rPr lang="en-US" sz="1400" dirty="0" smtClean="0">
                <a:solidFill>
                  <a:schemeClr val="tx2"/>
                </a:solidFill>
                <a:latin typeface="Georgia" panose="02040502050405020303" pitchFamily="18" charset="0"/>
                <a:cs typeface="Arial" panose="020B0604020202020204" pitchFamily="34" charset="0"/>
              </a:rPr>
              <a:t>Designated </a:t>
            </a:r>
            <a:r>
              <a:rPr lang="en-US" sz="1400" dirty="0">
                <a:solidFill>
                  <a:schemeClr val="tx2"/>
                </a:solidFill>
                <a:latin typeface="Georgia" panose="02040502050405020303" pitchFamily="18" charset="0"/>
                <a:cs typeface="Arial" panose="020B0604020202020204" pitchFamily="34" charset="0"/>
              </a:rPr>
              <a:t>Funds: Employee Salary Increases and </a:t>
            </a:r>
            <a:r>
              <a:rPr lang="en-US" sz="1400" dirty="0" smtClean="0">
                <a:solidFill>
                  <a:schemeClr val="tx2"/>
                </a:solidFill>
                <a:latin typeface="Georgia" panose="02040502050405020303" pitchFamily="18" charset="0"/>
                <a:cs typeface="Arial" panose="020B0604020202020204" pitchFamily="34" charset="0"/>
              </a:rPr>
              <a:t>Benefits	$3,987,000</a:t>
            </a:r>
          </a:p>
          <a:p>
            <a:pPr algn="ctr"/>
            <a:r>
              <a:rPr lang="en-US" sz="1400" dirty="0">
                <a:solidFill>
                  <a:schemeClr val="tx2"/>
                </a:solidFill>
                <a:latin typeface="Georgia" panose="02040502050405020303" pitchFamily="18" charset="0"/>
                <a:cs typeface="Arial" panose="020B0604020202020204" pitchFamily="34" charset="0"/>
              </a:rPr>
              <a:t>Graduation Initiative 2025				$</a:t>
            </a:r>
            <a:r>
              <a:rPr lang="en-US" sz="1400" dirty="0" smtClean="0">
                <a:solidFill>
                  <a:schemeClr val="tx2"/>
                </a:solidFill>
                <a:latin typeface="Georgia" panose="02040502050405020303" pitchFamily="18" charset="0"/>
                <a:cs typeface="Arial" panose="020B0604020202020204" pitchFamily="34" charset="0"/>
              </a:rPr>
              <a:t>2,168,000</a:t>
            </a:r>
            <a:br>
              <a:rPr lang="en-US" sz="1400" dirty="0" smtClean="0">
                <a:solidFill>
                  <a:schemeClr val="tx2"/>
                </a:solidFill>
                <a:latin typeface="Georgia" panose="02040502050405020303" pitchFamily="18" charset="0"/>
                <a:cs typeface="Arial" panose="020B0604020202020204" pitchFamily="34" charset="0"/>
              </a:rPr>
            </a:br>
            <a:r>
              <a:rPr lang="en-US" sz="1400" dirty="0" smtClean="0">
                <a:solidFill>
                  <a:schemeClr val="tx2"/>
                </a:solidFill>
                <a:latin typeface="Georgia" panose="02040502050405020303" pitchFamily="18" charset="0"/>
                <a:cs typeface="Arial" panose="020B0604020202020204" pitchFamily="34" charset="0"/>
              </a:rPr>
              <a:t>Enrollment Growth Funding: Tenure Track Hires – 5 FTEF 	$   596,000</a:t>
            </a:r>
            <a:endParaRPr lang="en-US" sz="1400" dirty="0">
              <a:solidFill>
                <a:schemeClr val="tx2"/>
              </a:solidFill>
              <a:latin typeface="Georgia" panose="02040502050405020303" pitchFamily="18" charset="0"/>
              <a:cs typeface="Arial" panose="020B0604020202020204" pitchFamily="34" charset="0"/>
            </a:endParaRPr>
          </a:p>
          <a:p>
            <a:pPr algn="ctr"/>
            <a:r>
              <a:rPr lang="en-US" sz="1400" dirty="0" smtClean="0">
                <a:solidFill>
                  <a:schemeClr val="tx2"/>
                </a:solidFill>
                <a:latin typeface="Georgia" panose="02040502050405020303" pitchFamily="18" charset="0"/>
                <a:cs typeface="Arial" panose="020B0604020202020204" pitchFamily="34" charset="0"/>
              </a:rPr>
              <a:t>Increase to Financial Aid State University Grants	</a:t>
            </a:r>
            <a:r>
              <a:rPr lang="en-US" sz="1400" dirty="0">
                <a:solidFill>
                  <a:schemeClr val="tx2"/>
                </a:solidFill>
                <a:latin typeface="Georgia" panose="02040502050405020303" pitchFamily="18" charset="0"/>
                <a:cs typeface="Arial" panose="020B0604020202020204" pitchFamily="34" charset="0"/>
              </a:rPr>
              <a:t>	</a:t>
            </a:r>
            <a:r>
              <a:rPr lang="en-US" sz="1400" dirty="0" smtClean="0">
                <a:solidFill>
                  <a:schemeClr val="tx2"/>
                </a:solidFill>
                <a:latin typeface="Georgia" panose="02040502050405020303" pitchFamily="18" charset="0"/>
                <a:cs typeface="Arial" panose="020B0604020202020204" pitchFamily="34" charset="0"/>
              </a:rPr>
              <a:t>$   605,000</a:t>
            </a:r>
            <a:endParaRPr lang="en-US" sz="1400" dirty="0">
              <a:solidFill>
                <a:schemeClr val="tx2"/>
              </a:solidFill>
              <a:latin typeface="Georgia" panose="02040502050405020303" pitchFamily="18" charset="0"/>
              <a:cs typeface="Arial" panose="020B0604020202020204" pitchFamily="34" charset="0"/>
            </a:endParaRPr>
          </a:p>
          <a:p>
            <a:pPr algn="ctr"/>
            <a:r>
              <a:rPr lang="en-US" sz="1400" u="sng" dirty="0" smtClean="0">
                <a:solidFill>
                  <a:schemeClr val="tx2"/>
                </a:solidFill>
                <a:latin typeface="Georgia" panose="02040502050405020303" pitchFamily="18" charset="0"/>
                <a:cs typeface="Arial" panose="020B0604020202020204" pitchFamily="34" charset="0"/>
              </a:rPr>
              <a:t>New Space Funds for Wine Spectator Learning Center</a:t>
            </a:r>
            <a:r>
              <a:rPr lang="en-US" sz="1400" u="sng" dirty="0">
                <a:solidFill>
                  <a:schemeClr val="tx2"/>
                </a:solidFill>
                <a:latin typeface="Georgia" panose="02040502050405020303" pitchFamily="18" charset="0"/>
                <a:cs typeface="Arial" panose="020B0604020202020204" pitchFamily="34" charset="0"/>
              </a:rPr>
              <a:t>		</a:t>
            </a:r>
            <a:r>
              <a:rPr lang="en-US" sz="1400" u="sng" dirty="0" smtClean="0">
                <a:solidFill>
                  <a:schemeClr val="tx2"/>
                </a:solidFill>
                <a:latin typeface="Georgia" panose="02040502050405020303" pitchFamily="18" charset="0"/>
                <a:cs typeface="Arial" panose="020B0604020202020204" pitchFamily="34" charset="0"/>
              </a:rPr>
              <a:t>$   177,000</a:t>
            </a:r>
            <a:endParaRPr lang="en-US" sz="1400" u="sng" dirty="0">
              <a:solidFill>
                <a:schemeClr val="tx2"/>
              </a:solidFill>
              <a:latin typeface="Georgia" panose="02040502050405020303" pitchFamily="18" charset="0"/>
              <a:cs typeface="Arial" panose="020B0604020202020204" pitchFamily="34" charset="0"/>
            </a:endParaRPr>
          </a:p>
          <a:p>
            <a:pPr algn="ctr"/>
            <a:r>
              <a:rPr lang="en-US" sz="1400" i="1" dirty="0" smtClean="0">
                <a:solidFill>
                  <a:schemeClr val="tx2"/>
                </a:solidFill>
                <a:latin typeface="Georgia" panose="02040502050405020303" pitchFamily="18" charset="0"/>
                <a:cs typeface="Arial" panose="020B0604020202020204" pitchFamily="34" charset="0"/>
              </a:rPr>
              <a:t>Subtotal Allocation	</a:t>
            </a:r>
            <a:r>
              <a:rPr lang="en-US" sz="1400" i="1" dirty="0">
                <a:solidFill>
                  <a:schemeClr val="tx2"/>
                </a:solidFill>
                <a:latin typeface="Georgia" panose="02040502050405020303" pitchFamily="18" charset="0"/>
                <a:cs typeface="Arial" panose="020B0604020202020204" pitchFamily="34" charset="0"/>
              </a:rPr>
              <a:t>				</a:t>
            </a:r>
            <a:r>
              <a:rPr lang="en-US" sz="1400" i="1" dirty="0" smtClean="0">
                <a:solidFill>
                  <a:schemeClr val="tx2"/>
                </a:solidFill>
                <a:latin typeface="Georgia" panose="02040502050405020303" pitchFamily="18" charset="0"/>
                <a:cs typeface="Arial" panose="020B0604020202020204" pitchFamily="34" charset="0"/>
              </a:rPr>
              <a:t>$7,533,000</a:t>
            </a:r>
          </a:p>
          <a:p>
            <a:r>
              <a:rPr lang="en-US" sz="1400" b="1" dirty="0" smtClean="0">
                <a:solidFill>
                  <a:schemeClr val="tx2"/>
                </a:solidFill>
                <a:latin typeface="Georgia" panose="02040502050405020303" pitchFamily="18" charset="0"/>
                <a:cs typeface="Arial" panose="020B0604020202020204" pitchFamily="34" charset="0"/>
              </a:rPr>
              <a:t>                          </a:t>
            </a:r>
            <a:r>
              <a:rPr lang="en-US" sz="1400" b="1" i="1" dirty="0" smtClean="0">
                <a:solidFill>
                  <a:schemeClr val="tx2"/>
                </a:solidFill>
                <a:latin typeface="Georgia" panose="02040502050405020303" pitchFamily="18" charset="0"/>
                <a:cs typeface="Arial" panose="020B0604020202020204" pitchFamily="34" charset="0"/>
              </a:rPr>
              <a:t>Net Loss Due to Increase in Average Unit Load                    </a:t>
            </a:r>
            <a:r>
              <a:rPr lang="en-US" sz="1400" b="1" i="1" u="sng" dirty="0" smtClean="0">
                <a:solidFill>
                  <a:srgbClr val="FF0000"/>
                </a:solidFill>
                <a:latin typeface="Georgia" panose="02040502050405020303" pitchFamily="18" charset="0"/>
                <a:cs typeface="Arial" panose="020B0604020202020204" pitchFamily="34" charset="0"/>
              </a:rPr>
              <a:t>($   290,844)</a:t>
            </a:r>
            <a:endParaRPr lang="en-US" sz="1400" b="1" i="1" u="sng" dirty="0">
              <a:solidFill>
                <a:srgbClr val="FF0000"/>
              </a:solidFill>
              <a:latin typeface="Georgia" panose="02040502050405020303" pitchFamily="18" charset="0"/>
              <a:cs typeface="Arial" panose="020B0604020202020204" pitchFamily="34" charset="0"/>
            </a:endParaRPr>
          </a:p>
          <a:p>
            <a:r>
              <a:rPr lang="en-US" sz="1400" b="1" dirty="0">
                <a:solidFill>
                  <a:schemeClr val="tx2"/>
                </a:solidFill>
                <a:latin typeface="Georgia" panose="02040502050405020303" pitchFamily="18" charset="0"/>
                <a:cs typeface="Arial" panose="020B0604020202020204" pitchFamily="34" charset="0"/>
              </a:rPr>
              <a:t>	</a:t>
            </a:r>
            <a:r>
              <a:rPr lang="en-US" sz="1400" b="1" dirty="0" smtClean="0">
                <a:solidFill>
                  <a:schemeClr val="tx2"/>
                </a:solidFill>
                <a:latin typeface="Georgia" panose="02040502050405020303" pitchFamily="18" charset="0"/>
                <a:cs typeface="Arial" panose="020B0604020202020204" pitchFamily="34" charset="0"/>
              </a:rPr>
              <a:t>				Total New Funds	$7,242,156</a:t>
            </a:r>
            <a:endParaRPr lang="en-US" sz="1400" b="1" dirty="0">
              <a:solidFill>
                <a:schemeClr val="tx2"/>
              </a:solidFill>
              <a:latin typeface="Georgia" panose="02040502050405020303" pitchFamily="18" charset="0"/>
              <a:cs typeface="Arial" panose="020B0604020202020204" pitchFamily="34" charset="0"/>
            </a:endParaRPr>
          </a:p>
          <a:p>
            <a:endParaRPr lang="en-US" sz="1400" b="1" dirty="0">
              <a:solidFill>
                <a:schemeClr val="tx2"/>
              </a:solidFill>
              <a:latin typeface="Georgia" panose="02040502050405020303" pitchFamily="18" charset="0"/>
              <a:cs typeface="Arial" panose="020B0604020202020204" pitchFamily="34" charset="0"/>
            </a:endParaRPr>
          </a:p>
          <a:p>
            <a:pPr algn="ctr"/>
            <a:r>
              <a:rPr lang="en-US" sz="1200" b="1" dirty="0">
                <a:solidFill>
                  <a:schemeClr val="tx2"/>
                </a:solidFill>
                <a:latin typeface="Georgia" panose="02040502050405020303" pitchFamily="18" charset="0"/>
                <a:cs typeface="Arial" panose="020B0604020202020204" pitchFamily="34" charset="0"/>
              </a:rPr>
              <a:t>Residential Full Time Equivalent Student (FTES) </a:t>
            </a:r>
            <a:r>
              <a:rPr lang="en-US" sz="1200" b="1" dirty="0" smtClean="0">
                <a:solidFill>
                  <a:schemeClr val="tx2"/>
                </a:solidFill>
                <a:latin typeface="Georgia" panose="02040502050405020303" pitchFamily="18" charset="0"/>
                <a:cs typeface="Arial" panose="020B0604020202020204" pitchFamily="34" charset="0"/>
              </a:rPr>
              <a:t>Chancellor’s Office Target </a:t>
            </a:r>
            <a:r>
              <a:rPr lang="en-US" sz="1200" b="1" dirty="0">
                <a:solidFill>
                  <a:schemeClr val="tx2"/>
                </a:solidFill>
                <a:latin typeface="Georgia" panose="02040502050405020303" pitchFamily="18" charset="0"/>
                <a:cs typeface="Arial" panose="020B0604020202020204" pitchFamily="34" charset="0"/>
              </a:rPr>
              <a:t>for </a:t>
            </a:r>
            <a:r>
              <a:rPr lang="en-US" sz="1200" b="1" dirty="0" smtClean="0">
                <a:solidFill>
                  <a:schemeClr val="tx2"/>
                </a:solidFill>
                <a:latin typeface="Georgia" panose="02040502050405020303" pitchFamily="18" charset="0"/>
                <a:cs typeface="Arial" panose="020B0604020202020204" pitchFamily="34" charset="0"/>
              </a:rPr>
              <a:t>2017-2018: 8,244</a:t>
            </a:r>
            <a:endParaRPr lang="en-US" sz="1200" dirty="0">
              <a:solidFill>
                <a:schemeClr val="tx2"/>
              </a:solidFill>
              <a:latin typeface="Georgia" panose="02040502050405020303" pitchFamily="18" charset="0"/>
              <a:cs typeface="Arial" panose="020B0604020202020204" pitchFamily="34" charset="0"/>
            </a:endParaRPr>
          </a:p>
        </p:txBody>
      </p:sp>
    </p:spTree>
    <p:extLst>
      <p:ext uri="{BB962C8B-B14F-4D97-AF65-F5344CB8AC3E}">
        <p14:creationId xmlns:p14="http://schemas.microsoft.com/office/powerpoint/2010/main" val="27354554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71117"/>
            <a:ext cx="1447800" cy="686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7210" y="76200"/>
            <a:ext cx="8738190" cy="609600"/>
          </a:xfrm>
        </p:spPr>
        <p:txBody>
          <a:bodyPr>
            <a:noAutofit/>
          </a:bodyPr>
          <a:lstStyle/>
          <a:p>
            <a:r>
              <a:rPr lang="en-US" dirty="0">
                <a:latin typeface="Georgia" panose="02040502050405020303" pitchFamily="18" charset="0"/>
              </a:rPr>
              <a:t>Proposed Operating Budget by Division, </a:t>
            </a:r>
            <a:r>
              <a:rPr lang="en-US" dirty="0" smtClean="0">
                <a:latin typeface="Georgia" panose="02040502050405020303" pitchFamily="18" charset="0"/>
              </a:rPr>
              <a:t>2016-17 </a:t>
            </a:r>
            <a:r>
              <a:rPr lang="en-US" dirty="0">
                <a:latin typeface="Georgia" panose="02040502050405020303" pitchFamily="18" charset="0"/>
              </a:rPr>
              <a:t>and </a:t>
            </a:r>
            <a:r>
              <a:rPr lang="en-US" dirty="0" smtClean="0">
                <a:latin typeface="Georgia" panose="02040502050405020303" pitchFamily="18" charset="0"/>
              </a:rPr>
              <a:t>2017-18</a:t>
            </a:r>
            <a:endParaRPr lang="en-US" dirty="0">
              <a:latin typeface="Georgia" panose="02040502050405020303" pitchFamily="18" charset="0"/>
            </a:endParaRPr>
          </a:p>
        </p:txBody>
      </p:sp>
      <p:sp>
        <p:nvSpPr>
          <p:cNvPr id="8" name="Footer Placeholder 7"/>
          <p:cNvSpPr>
            <a:spLocks noGrp="1"/>
          </p:cNvSpPr>
          <p:nvPr>
            <p:ph type="ftr" sz="quarter" idx="11"/>
          </p:nvPr>
        </p:nvSpPr>
        <p:spPr/>
        <p:txBody>
          <a:bodyPr/>
          <a:lstStyle/>
          <a:p>
            <a:r>
              <a:rPr lang="en-US" dirty="0" smtClean="0">
                <a:latin typeface="Georgia" panose="02040502050405020303" pitchFamily="18" charset="0"/>
              </a:rPr>
              <a:t>University Budget and Planning Office</a:t>
            </a:r>
            <a:endParaRPr lang="en-US" dirty="0">
              <a:latin typeface="Georgia" panose="02040502050405020303" pitchFamily="18" charset="0"/>
            </a:endParaRPr>
          </a:p>
        </p:txBody>
      </p:sp>
      <p:sp>
        <p:nvSpPr>
          <p:cNvPr id="9" name="Slide Number Placeholder 8"/>
          <p:cNvSpPr>
            <a:spLocks noGrp="1"/>
          </p:cNvSpPr>
          <p:nvPr>
            <p:ph type="sldNum" sz="quarter" idx="12"/>
          </p:nvPr>
        </p:nvSpPr>
        <p:spPr/>
        <p:txBody>
          <a:bodyPr/>
          <a:lstStyle/>
          <a:p>
            <a:fld id="{38668480-D0CD-43BA-BF32-ADD9A6A4BA1F}" type="slidenum">
              <a:rPr lang="en-US" smtClean="0">
                <a:latin typeface="Georgia" panose="02040502050405020303" pitchFamily="18" charset="0"/>
              </a:rPr>
              <a:t>8</a:t>
            </a:fld>
            <a:endParaRPr lang="en-US">
              <a:latin typeface="Georgia" panose="02040502050405020303" pitchFamily="18" charset="0"/>
            </a:endParaRPr>
          </a:p>
        </p:txBody>
      </p:sp>
      <p:cxnSp>
        <p:nvCxnSpPr>
          <p:cNvPr id="12" name="Straight Connector 11"/>
          <p:cNvCxnSpPr/>
          <p:nvPr/>
        </p:nvCxnSpPr>
        <p:spPr>
          <a:xfrm flipH="1">
            <a:off x="228600" y="762000"/>
            <a:ext cx="5943600" cy="0"/>
          </a:xfrm>
          <a:prstGeom prst="line">
            <a:avLst/>
          </a:prstGeom>
          <a:ln w="28575">
            <a:solidFill>
              <a:srgbClr val="8DBAE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28600" y="5808676"/>
            <a:ext cx="3886200" cy="338554"/>
          </a:xfrm>
          <a:prstGeom prst="rect">
            <a:avLst/>
          </a:prstGeom>
          <a:noFill/>
        </p:spPr>
        <p:txBody>
          <a:bodyPr wrap="square" rtlCol="0">
            <a:spAutoFit/>
          </a:bodyPr>
          <a:lstStyle/>
          <a:p>
            <a:pPr algn="ctr"/>
            <a:r>
              <a:rPr lang="en-US" sz="800" i="1" dirty="0" smtClean="0">
                <a:latin typeface="Georgia" panose="02040502050405020303" pitchFamily="18" charset="0"/>
              </a:rPr>
              <a:t>*Division totals include benefits</a:t>
            </a:r>
          </a:p>
          <a:p>
            <a:pPr algn="ctr"/>
            <a:r>
              <a:rPr lang="en-US" sz="800" i="1" dirty="0" smtClean="0">
                <a:latin typeface="Georgia" panose="02040502050405020303" pitchFamily="18" charset="0"/>
              </a:rPr>
              <a:t>University Wide does not include State University Grants</a:t>
            </a:r>
            <a:endParaRPr lang="en-US" sz="800" i="1" dirty="0">
              <a:latin typeface="Georgia" panose="02040502050405020303" pitchFamily="18" charset="0"/>
            </a:endParaRPr>
          </a:p>
        </p:txBody>
      </p:sp>
      <p:graphicFrame>
        <p:nvGraphicFramePr>
          <p:cNvPr id="13" name="Chart 12"/>
          <p:cNvGraphicFramePr>
            <a:graphicFrameLocks/>
          </p:cNvGraphicFramePr>
          <p:nvPr>
            <p:extLst>
              <p:ext uri="{D42A27DB-BD31-4B8C-83A1-F6EECF244321}">
                <p14:modId xmlns:p14="http://schemas.microsoft.com/office/powerpoint/2010/main" val="3493257523"/>
              </p:ext>
            </p:extLst>
          </p:nvPr>
        </p:nvGraphicFramePr>
        <p:xfrm>
          <a:off x="457200" y="869952"/>
          <a:ext cx="8305800" cy="4692648"/>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7032586" y="5266107"/>
            <a:ext cx="2038350" cy="577081"/>
          </a:xfrm>
          <a:prstGeom prst="rect">
            <a:avLst/>
          </a:prstGeom>
          <a:noFill/>
        </p:spPr>
        <p:txBody>
          <a:bodyPr wrap="square" rtlCol="0">
            <a:spAutoFit/>
          </a:bodyPr>
          <a:lstStyle/>
          <a:p>
            <a:r>
              <a:rPr lang="en-US" sz="1050" b="1" dirty="0" smtClean="0">
                <a:latin typeface="Georgia" panose="02040502050405020303" pitchFamily="18" charset="0"/>
              </a:rPr>
              <a:t>Operating Budget Totals</a:t>
            </a:r>
          </a:p>
          <a:p>
            <a:r>
              <a:rPr lang="en-US" sz="1050" dirty="0" smtClean="0">
                <a:latin typeface="Georgia" panose="02040502050405020303" pitchFamily="18" charset="0"/>
              </a:rPr>
              <a:t>Total </a:t>
            </a:r>
            <a:r>
              <a:rPr lang="en-US" sz="1050" dirty="0" smtClean="0">
                <a:latin typeface="Georgia" panose="02040502050405020303" pitchFamily="18" charset="0"/>
              </a:rPr>
              <a:t>16-17      </a:t>
            </a:r>
            <a:r>
              <a:rPr lang="en-US" sz="1050" dirty="0" smtClean="0">
                <a:latin typeface="Georgia" panose="02040502050405020303" pitchFamily="18" charset="0"/>
              </a:rPr>
              <a:t>$111,429,811</a:t>
            </a:r>
          </a:p>
          <a:p>
            <a:r>
              <a:rPr lang="en-US" sz="1050" dirty="0" smtClean="0">
                <a:latin typeface="Georgia" panose="02040502050405020303" pitchFamily="18" charset="0"/>
              </a:rPr>
              <a:t>Total </a:t>
            </a:r>
            <a:r>
              <a:rPr lang="en-US" sz="1050" dirty="0" smtClean="0">
                <a:latin typeface="Georgia" panose="02040502050405020303" pitchFamily="18" charset="0"/>
              </a:rPr>
              <a:t>17-18      </a:t>
            </a:r>
            <a:r>
              <a:rPr lang="en-US" sz="1050" dirty="0" smtClean="0">
                <a:latin typeface="Georgia" panose="02040502050405020303" pitchFamily="18" charset="0"/>
              </a:rPr>
              <a:t>$118,671,967</a:t>
            </a:r>
            <a:endParaRPr lang="en-US" sz="1050" dirty="0">
              <a:latin typeface="Georgia" panose="02040502050405020303" pitchFamily="18" charset="0"/>
            </a:endParaRPr>
          </a:p>
        </p:txBody>
      </p:sp>
    </p:spTree>
    <p:extLst>
      <p:ext uri="{BB962C8B-B14F-4D97-AF65-F5344CB8AC3E}">
        <p14:creationId xmlns:p14="http://schemas.microsoft.com/office/powerpoint/2010/main" val="1585035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71117"/>
            <a:ext cx="1447800" cy="686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7210" y="76200"/>
            <a:ext cx="8814390" cy="609600"/>
          </a:xfrm>
        </p:spPr>
        <p:txBody>
          <a:bodyPr>
            <a:noAutofit/>
          </a:bodyPr>
          <a:lstStyle/>
          <a:p>
            <a:r>
              <a:rPr lang="en-US" dirty="0" smtClean="0">
                <a:latin typeface="Georgia" panose="02040502050405020303" pitchFamily="18" charset="0"/>
              </a:rPr>
              <a:t>Proposed Operating Budget by Division, 2016/17 and 2017/18</a:t>
            </a:r>
            <a:endParaRPr lang="en-US" dirty="0">
              <a:latin typeface="Georgia" panose="02040502050405020303" pitchFamily="18" charset="0"/>
            </a:endParaRPr>
          </a:p>
        </p:txBody>
      </p:sp>
      <p:sp>
        <p:nvSpPr>
          <p:cNvPr id="8" name="Footer Placeholder 7"/>
          <p:cNvSpPr>
            <a:spLocks noGrp="1"/>
          </p:cNvSpPr>
          <p:nvPr>
            <p:ph type="ftr" sz="quarter" idx="11"/>
          </p:nvPr>
        </p:nvSpPr>
        <p:spPr/>
        <p:txBody>
          <a:bodyPr/>
          <a:lstStyle/>
          <a:p>
            <a:r>
              <a:rPr lang="en-US" dirty="0" smtClean="0">
                <a:latin typeface="Georgia" panose="02040502050405020303" pitchFamily="18" charset="0"/>
              </a:rPr>
              <a:t>University Budget and Planning Office</a:t>
            </a:r>
            <a:endParaRPr lang="en-US" dirty="0">
              <a:latin typeface="Georgia" panose="02040502050405020303" pitchFamily="18" charset="0"/>
            </a:endParaRPr>
          </a:p>
        </p:txBody>
      </p:sp>
      <p:sp>
        <p:nvSpPr>
          <p:cNvPr id="9" name="Slide Number Placeholder 8"/>
          <p:cNvSpPr>
            <a:spLocks noGrp="1"/>
          </p:cNvSpPr>
          <p:nvPr>
            <p:ph type="sldNum" sz="quarter" idx="12"/>
          </p:nvPr>
        </p:nvSpPr>
        <p:spPr/>
        <p:txBody>
          <a:bodyPr/>
          <a:lstStyle/>
          <a:p>
            <a:fld id="{38668480-D0CD-43BA-BF32-ADD9A6A4BA1F}" type="slidenum">
              <a:rPr lang="en-US" smtClean="0">
                <a:latin typeface="Georgia" panose="02040502050405020303" pitchFamily="18" charset="0"/>
              </a:rPr>
              <a:t>9</a:t>
            </a:fld>
            <a:endParaRPr lang="en-US">
              <a:latin typeface="Georgia" panose="02040502050405020303" pitchFamily="18" charset="0"/>
            </a:endParaRPr>
          </a:p>
        </p:txBody>
      </p:sp>
      <p:cxnSp>
        <p:nvCxnSpPr>
          <p:cNvPr id="12" name="Straight Connector 11"/>
          <p:cNvCxnSpPr/>
          <p:nvPr/>
        </p:nvCxnSpPr>
        <p:spPr>
          <a:xfrm flipH="1">
            <a:off x="228600" y="762000"/>
            <a:ext cx="5943600" cy="0"/>
          </a:xfrm>
          <a:prstGeom prst="line">
            <a:avLst/>
          </a:prstGeom>
          <a:ln w="28575">
            <a:solidFill>
              <a:srgbClr val="8DBAE6"/>
            </a:solidFill>
          </a:ln>
        </p:spPr>
        <p:style>
          <a:lnRef idx="1">
            <a:schemeClr val="accent1"/>
          </a:lnRef>
          <a:fillRef idx="0">
            <a:schemeClr val="accent1"/>
          </a:fillRef>
          <a:effectRef idx="0">
            <a:schemeClr val="accent1"/>
          </a:effectRef>
          <a:fontRef idx="minor">
            <a:schemeClr val="tx1"/>
          </a:fontRef>
        </p:style>
      </p:cxnSp>
      <p:graphicFrame>
        <p:nvGraphicFramePr>
          <p:cNvPr id="11" name="Chart 10"/>
          <p:cNvGraphicFramePr>
            <a:graphicFrameLocks/>
          </p:cNvGraphicFramePr>
          <p:nvPr>
            <p:extLst>
              <p:ext uri="{D42A27DB-BD31-4B8C-83A1-F6EECF244321}">
                <p14:modId xmlns:p14="http://schemas.microsoft.com/office/powerpoint/2010/main" val="3524962036"/>
              </p:ext>
            </p:extLst>
          </p:nvPr>
        </p:nvGraphicFramePr>
        <p:xfrm>
          <a:off x="4191000" y="988242"/>
          <a:ext cx="5333160" cy="511818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a:graphicFrameLocks/>
          </p:cNvGraphicFramePr>
          <p:nvPr>
            <p:extLst>
              <p:ext uri="{D42A27DB-BD31-4B8C-83A1-F6EECF244321}">
                <p14:modId xmlns:p14="http://schemas.microsoft.com/office/powerpoint/2010/main" val="2650884055"/>
              </p:ext>
            </p:extLst>
          </p:nvPr>
        </p:nvGraphicFramePr>
        <p:xfrm>
          <a:off x="76200" y="988242"/>
          <a:ext cx="4114800" cy="5123091"/>
        </p:xfrm>
        <a:graphic>
          <a:graphicData uri="http://schemas.openxmlformats.org/drawingml/2006/chart">
            <c:chart xmlns:c="http://schemas.openxmlformats.org/drawingml/2006/chart" xmlns:r="http://schemas.openxmlformats.org/officeDocument/2006/relationships" r:id="rId5"/>
          </a:graphicData>
        </a:graphic>
      </p:graphicFrame>
      <p:sp>
        <p:nvSpPr>
          <p:cNvPr id="14" name="TextBox 13"/>
          <p:cNvSpPr txBox="1"/>
          <p:nvPr/>
        </p:nvSpPr>
        <p:spPr>
          <a:xfrm>
            <a:off x="2641305" y="5700414"/>
            <a:ext cx="3886200" cy="400110"/>
          </a:xfrm>
          <a:prstGeom prst="rect">
            <a:avLst/>
          </a:prstGeom>
          <a:noFill/>
        </p:spPr>
        <p:txBody>
          <a:bodyPr wrap="square" rtlCol="0">
            <a:spAutoFit/>
          </a:bodyPr>
          <a:lstStyle/>
          <a:p>
            <a:pPr algn="ctr"/>
            <a:r>
              <a:rPr lang="en-US" sz="1000" i="1" dirty="0" smtClean="0">
                <a:latin typeface="Georgia" panose="02040502050405020303" pitchFamily="18" charset="0"/>
              </a:rPr>
              <a:t>Division </a:t>
            </a:r>
            <a:r>
              <a:rPr lang="en-US" sz="1000" i="1" dirty="0" smtClean="0">
                <a:latin typeface="Georgia" panose="02040502050405020303" pitchFamily="18" charset="0"/>
              </a:rPr>
              <a:t>percentages include benefits</a:t>
            </a:r>
          </a:p>
          <a:p>
            <a:pPr algn="ctr"/>
            <a:r>
              <a:rPr lang="en-US" sz="1000" i="1" dirty="0" smtClean="0">
                <a:latin typeface="Georgia" panose="02040502050405020303" pitchFamily="18" charset="0"/>
              </a:rPr>
              <a:t>University Wide does not include State University Grants</a:t>
            </a:r>
            <a:endParaRPr lang="en-US" sz="1000" i="1" dirty="0">
              <a:latin typeface="Georgia" panose="02040502050405020303" pitchFamily="18" charset="0"/>
            </a:endParaRPr>
          </a:p>
        </p:txBody>
      </p:sp>
    </p:spTree>
    <p:extLst>
      <p:ext uri="{BB962C8B-B14F-4D97-AF65-F5344CB8AC3E}">
        <p14:creationId xmlns:p14="http://schemas.microsoft.com/office/powerpoint/2010/main" val="19859011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12546</TotalTime>
  <Words>441</Words>
  <Application>Microsoft Office PowerPoint</Application>
  <PresentationFormat>On-screen Show (4:3)</PresentationFormat>
  <Paragraphs>158</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Georgia</vt:lpstr>
      <vt:lpstr>Lucida Sans</vt:lpstr>
      <vt:lpstr>Office Theme</vt:lpstr>
      <vt:lpstr>Budget Briefing  Sonoma State University Academic Senate August 31st, 2017 University Budget and Planning</vt:lpstr>
      <vt:lpstr>2016-2017  Budget Review</vt:lpstr>
      <vt:lpstr>University Budget by Division, 2015-16 and 2016-17</vt:lpstr>
      <vt:lpstr>University Operating Fund  Year End Balances by Division, 2016-17</vt:lpstr>
      <vt:lpstr>2017-2018 Proposed Campus Budget</vt:lpstr>
      <vt:lpstr>2017-2018 Budget</vt:lpstr>
      <vt:lpstr>2017-2018 Budget</vt:lpstr>
      <vt:lpstr>Proposed Operating Budget by Division, 2016-17 and 2017-18</vt:lpstr>
      <vt:lpstr>Proposed Operating Budget by Division, 2016/17 and 2017/18</vt:lpstr>
      <vt:lpstr>University Budget by Division, 3 Year Comparison</vt:lpstr>
    </vt:vector>
  </TitlesOfParts>
  <Company>Sonoma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uwslocal SOLAR</dc:creator>
  <cp:lastModifiedBy>Kendall Newman</cp:lastModifiedBy>
  <cp:revision>203</cp:revision>
  <cp:lastPrinted>2017-08-30T19:18:07Z</cp:lastPrinted>
  <dcterms:created xsi:type="dcterms:W3CDTF">2016-10-03T20:01:15Z</dcterms:created>
  <dcterms:modified xsi:type="dcterms:W3CDTF">2017-08-30T19:18:41Z</dcterms:modified>
</cp:coreProperties>
</file>