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60" r:id="rId5"/>
    <p:sldId id="266" r:id="rId6"/>
    <p:sldId id="269" r:id="rId7"/>
    <p:sldId id="268" r:id="rId8"/>
    <p:sldId id="264" r:id="rId9"/>
    <p:sldId id="265" r:id="rId10"/>
    <p:sldId id="267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9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0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4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4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2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6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1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6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6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92D0E-E785-844C-B4B4-441FD649724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ABFE-EE74-8943-B5A5-725F572E1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onoma.edu/senat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trust.org/dc/presentation/access-to-success-in-america-where-are-we-why-does-it-matte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CSU Graduation Initiative Targets for SSU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Senate Report</a:t>
            </a:r>
            <a:br>
              <a:rPr lang="en-US" dirty="0" smtClean="0"/>
            </a:br>
            <a:r>
              <a:rPr lang="en-US" dirty="0" smtClean="0"/>
              <a:t>6 November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91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6 Successful Practices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568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Institutional culture – </a:t>
            </a:r>
            <a:r>
              <a:rPr lang="en-US" i="1" dirty="0" smtClean="0"/>
              <a:t>student progress is a priority for 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driven decisions (hence Dashboard)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</a:t>
            </a:r>
            <a:r>
              <a:rPr lang="en-US" dirty="0" smtClean="0"/>
              <a:t>lear, structured pathways to completion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Introductory &amp; Developmental Courses</a:t>
            </a:r>
          </a:p>
          <a:p>
            <a:pPr marL="914400" lvl="1" indent="-514350"/>
            <a:r>
              <a:rPr lang="en-US" dirty="0" smtClean="0"/>
              <a:t>course redesign, corequisites, linked pathways (math)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Where do </a:t>
            </a:r>
            <a:r>
              <a:rPr lang="en-US" i="1" dirty="0" smtClean="0"/>
              <a:t>our</a:t>
            </a:r>
            <a:r>
              <a:rPr lang="en-US" dirty="0" smtClean="0"/>
              <a:t> data take </a:t>
            </a:r>
            <a:r>
              <a:rPr lang="en-US" i="1" dirty="0" smtClean="0"/>
              <a:t>us</a:t>
            </a:r>
            <a:r>
              <a:rPr lang="en-US" dirty="0" smtClean="0"/>
              <a:t>?</a:t>
            </a:r>
          </a:p>
          <a:p>
            <a:pPr marL="914400" lvl="1" indent="-514350"/>
            <a:r>
              <a:rPr lang="en-US" dirty="0" smtClean="0"/>
              <a:t>Demand or require students to do what works….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Never giving up on students</a:t>
            </a:r>
          </a:p>
          <a:p>
            <a:pPr lvl="1"/>
            <a:r>
              <a:rPr lang="en-US" dirty="0" smtClean="0"/>
              <a:t>E.g., keep reaching out to those who’ve left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8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Information Available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Check out the</a:t>
            </a:r>
            <a:br>
              <a:rPr lang="en-US" dirty="0" smtClean="0"/>
            </a:br>
            <a:r>
              <a:rPr lang="en-US" i="1" dirty="0" smtClean="0"/>
              <a:t>What’s Trending in Faculty Governance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area on the Academic Senate website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www.sonoma.edu/senate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There you can find:</a:t>
            </a:r>
          </a:p>
          <a:p>
            <a:r>
              <a:rPr lang="en-US" dirty="0" smtClean="0"/>
              <a:t>this presentation,</a:t>
            </a:r>
          </a:p>
          <a:p>
            <a:r>
              <a:rPr lang="en-US" dirty="0" smtClean="0"/>
              <a:t>the SSU GI Goals (with some data),</a:t>
            </a:r>
          </a:p>
          <a:p>
            <a:r>
              <a:rPr lang="en-US" dirty="0" smtClean="0"/>
              <a:t>a link to the CSU Dashboard, and</a:t>
            </a:r>
          </a:p>
          <a:p>
            <a:r>
              <a:rPr lang="en-US" dirty="0" smtClean="0"/>
              <a:t>K. Haycock’s 11/14/2014 presentation “Access to Success in America.”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6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What is the Graduation Initiative?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 effort to identify challenges and opportunities affecting the graduation rates of CSU students: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ecrease time to graduation</a:t>
            </a:r>
          </a:p>
          <a:p>
            <a:pPr lvl="1"/>
            <a:r>
              <a:rPr lang="en-US" dirty="0" smtClean="0"/>
              <a:t>Increase rates of graduation</a:t>
            </a:r>
          </a:p>
          <a:p>
            <a:pPr lvl="1"/>
            <a:r>
              <a:rPr lang="en-US" dirty="0" smtClean="0"/>
              <a:t>Provide more, and more equitable, access to higher education for all</a:t>
            </a:r>
          </a:p>
          <a:p>
            <a:pPr lvl="1"/>
            <a:r>
              <a:rPr lang="en-US" dirty="0" smtClean="0"/>
              <a:t>Maintain quality of degrees</a:t>
            </a:r>
          </a:p>
          <a:p>
            <a:r>
              <a:rPr lang="en-US" dirty="0" smtClean="0"/>
              <a:t>Uses </a:t>
            </a:r>
            <a:r>
              <a:rPr lang="en-US" i="1" dirty="0" smtClean="0"/>
              <a:t>data</a:t>
            </a:r>
            <a:r>
              <a:rPr lang="en-US" dirty="0" smtClean="0"/>
              <a:t> to inform decisions</a:t>
            </a:r>
          </a:p>
          <a:p>
            <a:pPr lvl="1"/>
            <a:r>
              <a:rPr lang="en-US" dirty="0" smtClean="0"/>
              <a:t>One size does not fit all!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34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Preliminary Comments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Just a </a:t>
            </a:r>
            <a:r>
              <a:rPr lang="en-US" i="1" dirty="0" smtClean="0"/>
              <a:t>very brief </a:t>
            </a:r>
            <a:r>
              <a:rPr lang="en-US" dirty="0" smtClean="0"/>
              <a:t>announcement of new GI targets for the CSU &amp; SSU.</a:t>
            </a:r>
          </a:p>
          <a:p>
            <a:r>
              <a:rPr lang="en-US" dirty="0" smtClean="0"/>
              <a:t>This is </a:t>
            </a:r>
            <a:r>
              <a:rPr lang="en-US" i="1" dirty="0" smtClean="0"/>
              <a:t>not</a:t>
            </a:r>
            <a:r>
              <a:rPr lang="en-US" dirty="0" smtClean="0"/>
              <a:t> a Dashboard training session</a:t>
            </a:r>
          </a:p>
          <a:p>
            <a:pPr lvl="1"/>
            <a:r>
              <a:rPr lang="en-US" dirty="0" smtClean="0"/>
              <a:t>But we </a:t>
            </a:r>
            <a:r>
              <a:rPr lang="en-US" i="1" dirty="0" smtClean="0"/>
              <a:t>will</a:t>
            </a:r>
            <a:r>
              <a:rPr lang="en-US" dirty="0" smtClean="0"/>
              <a:t> show you </a:t>
            </a:r>
            <a:r>
              <a:rPr lang="en-US" i="1" dirty="0" smtClean="0"/>
              <a:t>where</a:t>
            </a:r>
            <a:r>
              <a:rPr lang="en-US" dirty="0" smtClean="0"/>
              <a:t> to find it and what it looks like —hoping you will explore….</a:t>
            </a:r>
          </a:p>
          <a:p>
            <a:r>
              <a:rPr lang="en-US" dirty="0"/>
              <a:t>E</a:t>
            </a:r>
            <a:r>
              <a:rPr lang="en-US" dirty="0" smtClean="0"/>
              <a:t>ncourage faculty to help </a:t>
            </a:r>
            <a:r>
              <a:rPr lang="en-US" i="1" dirty="0" smtClean="0"/>
              <a:t>influence, propose,</a:t>
            </a:r>
            <a:r>
              <a:rPr lang="en-US" dirty="0" smtClean="0"/>
              <a:t> and </a:t>
            </a:r>
            <a:r>
              <a:rPr lang="en-US" i="1" dirty="0" smtClean="0"/>
              <a:t>implement</a:t>
            </a:r>
            <a:r>
              <a:rPr lang="en-US" dirty="0" smtClean="0"/>
              <a:t> local changes.</a:t>
            </a:r>
          </a:p>
        </p:txBody>
      </p:sp>
    </p:spTree>
    <p:extLst>
      <p:ext uri="{BB962C8B-B14F-4D97-AF65-F5344CB8AC3E}">
        <p14:creationId xmlns:p14="http://schemas.microsoft.com/office/powerpoint/2010/main" val="706935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Context &amp; Expectations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recognize the factors beyond our local control are significant:</a:t>
            </a:r>
          </a:p>
          <a:p>
            <a:pPr lvl="1"/>
            <a:r>
              <a:rPr lang="en-US" dirty="0" smtClean="0"/>
              <a:t>Economy</a:t>
            </a:r>
          </a:p>
          <a:p>
            <a:pPr lvl="1"/>
            <a:r>
              <a:rPr lang="en-US" dirty="0" smtClean="0"/>
              <a:t>Underfunding</a:t>
            </a:r>
          </a:p>
          <a:p>
            <a:pPr lvl="1"/>
            <a:r>
              <a:rPr lang="en-US" dirty="0" smtClean="0"/>
              <a:t>Students arriving with differing levels of preparedness</a:t>
            </a:r>
          </a:p>
          <a:p>
            <a:pPr lvl="1"/>
            <a:r>
              <a:rPr lang="en-US" dirty="0" smtClean="0"/>
              <a:t>Staff &amp; faculty workload</a:t>
            </a:r>
          </a:p>
        </p:txBody>
      </p:sp>
    </p:spTree>
    <p:extLst>
      <p:ext uri="{BB962C8B-B14F-4D97-AF65-F5344CB8AC3E}">
        <p14:creationId xmlns:p14="http://schemas.microsoft.com/office/powerpoint/2010/main" val="3166053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&amp;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Nevertheless: we still </a:t>
            </a:r>
            <a:r>
              <a:rPr lang="en-US" i="1" dirty="0" smtClean="0"/>
              <a:t>can</a:t>
            </a:r>
            <a:r>
              <a:rPr lang="en-US" dirty="0" smtClean="0"/>
              <a:t> and </a:t>
            </a:r>
            <a:r>
              <a:rPr lang="en-US" i="1" dirty="0" smtClean="0"/>
              <a:t>must</a:t>
            </a:r>
            <a:r>
              <a:rPr lang="en-US" dirty="0" smtClean="0"/>
              <a:t> make a significant difference at the local level.</a:t>
            </a:r>
          </a:p>
          <a:p>
            <a:pPr marL="0" indent="0" algn="ctr">
              <a:buNone/>
            </a:pPr>
            <a:endParaRPr lang="en-US" dirty="0" smtClean="0"/>
          </a:p>
          <a:p>
            <a:pPr lvl="1"/>
            <a:r>
              <a:rPr lang="en-US" dirty="0" smtClean="0"/>
              <a:t>See Katy Haycock’s 11/15 presentation to CSU leadership:</a:t>
            </a:r>
            <a:br>
              <a:rPr lang="en-US" dirty="0" smtClean="0"/>
            </a:br>
            <a:r>
              <a:rPr lang="en-US" sz="1700" dirty="0" smtClean="0">
                <a:hlinkClick r:id="rId2"/>
              </a:rPr>
              <a:t>www.edtrust.org/dc/presentation/access-to-success-in-america-where-are-we-why-does-it-matter</a:t>
            </a:r>
            <a:r>
              <a:rPr lang="en-US" sz="17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0338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Overall CSU 2025 Targets</a:t>
            </a:r>
            <a:endParaRPr lang="en-US" b="1" dirty="0">
              <a:solidFill>
                <a:srgbClr val="3366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08180"/>
              </p:ext>
            </p:extLst>
          </p:nvPr>
        </p:nvGraphicFramePr>
        <p:xfrm>
          <a:off x="1622778" y="1600200"/>
          <a:ext cx="595488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1888"/>
                <a:gridCol w="1793001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Graduation Rate Goal (cohort)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Target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i="1" dirty="0" smtClean="0"/>
                        <a:t>FRESHMAN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Graduation</a:t>
                      </a:r>
                      <a:r>
                        <a:rPr lang="en-US" baseline="0" dirty="0" smtClean="0"/>
                        <a:t> Rate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4-yr Graduation</a:t>
                      </a:r>
                      <a:r>
                        <a:rPr lang="en-US" baseline="0" dirty="0" smtClean="0"/>
                        <a:t> Rate (2021)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T</a:t>
                      </a:r>
                      <a:r>
                        <a:rPr lang="en-US" b="1" i="1" dirty="0" smtClean="0"/>
                        <a:t>RANSFER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Graduation</a:t>
                      </a:r>
                      <a:r>
                        <a:rPr lang="en-US" baseline="0" dirty="0" smtClean="0"/>
                        <a:t> Rate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4-yr Graduation</a:t>
                      </a:r>
                      <a:r>
                        <a:rPr lang="en-US" baseline="0" dirty="0" smtClean="0"/>
                        <a:t> Rate (2021)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i="1" dirty="0" smtClean="0"/>
                        <a:t>FRESHMAN</a:t>
                      </a:r>
                      <a:r>
                        <a:rPr lang="en-US" b="1" i="1" baseline="0" dirty="0" smtClean="0"/>
                        <a:t> ACHIEVEMENT GAP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URM/non-URM Gap</a:t>
                      </a:r>
                      <a:r>
                        <a:rPr lang="en-US" baseline="0" dirty="0" smtClean="0"/>
                        <a:t>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Pell/non-Pell Gap</a:t>
                      </a:r>
                      <a:r>
                        <a:rPr lang="en-US" baseline="0" dirty="0" smtClean="0"/>
                        <a:t>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688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3366FF"/>
                </a:solidFill>
              </a:rPr>
              <a:t>Overall SSU Targets</a:t>
            </a:r>
            <a:endParaRPr lang="en-US" b="1" dirty="0">
              <a:solidFill>
                <a:srgbClr val="3366FF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01749"/>
              </p:ext>
            </p:extLst>
          </p:nvPr>
        </p:nvGraphicFramePr>
        <p:xfrm>
          <a:off x="598312" y="990601"/>
          <a:ext cx="8229600" cy="559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022"/>
                <a:gridCol w="1058334"/>
                <a:gridCol w="2144888"/>
                <a:gridCol w="1509889"/>
                <a:gridCol w="14054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Goal (cohort)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Peer</a:t>
                      </a:r>
                      <a:r>
                        <a:rPr lang="en-US" baseline="0" dirty="0" smtClean="0"/>
                        <a:t> Group Benchmark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Improvement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2025 Goal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FRESHMAN</a:t>
                      </a:r>
                      <a:endParaRPr lang="en-US" b="1" i="1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Graduation</a:t>
                      </a:r>
                      <a:r>
                        <a:rPr lang="en-US" baseline="0" dirty="0" smtClean="0"/>
                        <a:t> Rate (2019)</a:t>
                      </a:r>
                      <a:endParaRPr lang="en-US" dirty="0" smtClean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55%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63%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9%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64%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4-yr Graduation</a:t>
                      </a:r>
                      <a:r>
                        <a:rPr lang="en-US" baseline="0" dirty="0" smtClean="0"/>
                        <a:t> Rate (2021)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TRANSFER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Graduation</a:t>
                      </a:r>
                      <a:r>
                        <a:rPr lang="en-US" baseline="0" dirty="0" smtClean="0"/>
                        <a:t> Rate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N/A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4-yr Graduation</a:t>
                      </a:r>
                      <a:r>
                        <a:rPr lang="en-US" baseline="0" dirty="0" smtClean="0"/>
                        <a:t> Rate (2021)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N/A</a:t>
                      </a:r>
                    </a:p>
                    <a:p>
                      <a:pPr algn="ctr"/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FRESHMAN GAP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URM/non-URM Gap</a:t>
                      </a:r>
                      <a:r>
                        <a:rPr lang="en-US" baseline="0" dirty="0" smtClean="0"/>
                        <a:t>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N/A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 Improvement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6-yr Pell/non-Pell Gap</a:t>
                      </a:r>
                      <a:r>
                        <a:rPr lang="en-US" baseline="0" dirty="0" smtClean="0"/>
                        <a:t> (2019)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N/A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50%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Gap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679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SSU’s Significant Challenges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 of freshman </a:t>
            </a:r>
            <a:r>
              <a:rPr lang="en-US" dirty="0"/>
              <a:t>s</a:t>
            </a:r>
            <a:r>
              <a:rPr lang="en-US" dirty="0" smtClean="0"/>
              <a:t>tudents rated as “non-proficient” at entry, URM, &amp;/or Pell Grant eligible.</a:t>
            </a:r>
          </a:p>
          <a:p>
            <a:pPr lvl="1"/>
            <a:r>
              <a:rPr lang="en-US" dirty="0" smtClean="0"/>
              <a:t>Clearly, these #s need to be disaggregated!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sz="3200" b="1" i="1" dirty="0" smtClean="0"/>
              <a:t>But our prospects of meeting</a:t>
            </a:r>
            <a:br>
              <a:rPr lang="en-US" sz="3200" b="1" i="1" dirty="0" smtClean="0"/>
            </a:br>
            <a:r>
              <a:rPr lang="en-US" sz="3200" b="1" i="1" dirty="0" smtClean="0"/>
              <a:t>SSU’s targets are pretty good,</a:t>
            </a:r>
            <a:br>
              <a:rPr lang="en-US" sz="3200" b="1" i="1" dirty="0" smtClean="0"/>
            </a:br>
            <a:r>
              <a:rPr lang="en-US" sz="3200" b="1" i="1" dirty="0" smtClean="0"/>
              <a:t>—providing we get enrollment growth $$.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90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66FF"/>
                </a:solidFill>
              </a:rPr>
              <a:t>So, what do </a:t>
            </a:r>
            <a:r>
              <a:rPr lang="en-US" b="1" i="1" dirty="0" smtClean="0">
                <a:solidFill>
                  <a:srgbClr val="3366FF"/>
                </a:solidFill>
              </a:rPr>
              <a:t>we</a:t>
            </a:r>
            <a:r>
              <a:rPr lang="en-US" b="1" dirty="0" smtClean="0">
                <a:solidFill>
                  <a:srgbClr val="3366FF"/>
                </a:solidFill>
              </a:rPr>
              <a:t> do for </a:t>
            </a:r>
            <a:r>
              <a:rPr lang="en-US" b="1" i="1" dirty="0" smtClean="0">
                <a:solidFill>
                  <a:srgbClr val="3366FF"/>
                </a:solidFill>
              </a:rPr>
              <a:t>now</a:t>
            </a:r>
            <a:r>
              <a:rPr lang="en-US" b="1" dirty="0" smtClean="0">
                <a:solidFill>
                  <a:srgbClr val="3366FF"/>
                </a:solidFill>
              </a:rPr>
              <a:t>…?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Begin to familiarize ourselves with available data available on the CSU Dashboard and elsewhere.</a:t>
            </a:r>
          </a:p>
          <a:p>
            <a:r>
              <a:rPr lang="en-US" dirty="0" smtClean="0"/>
              <a:t>Get your ideas to SSU’s Graduation Initiative Group (GIG)</a:t>
            </a:r>
          </a:p>
          <a:p>
            <a:pPr lvl="1"/>
            <a:r>
              <a:rPr lang="en-US" dirty="0" smtClean="0"/>
              <a:t>Are </a:t>
            </a:r>
            <a:r>
              <a:rPr lang="en-US" i="1" dirty="0" smtClean="0"/>
              <a:t>you</a:t>
            </a:r>
            <a:r>
              <a:rPr lang="en-US" dirty="0" smtClean="0"/>
              <a:t> interested in joining GIG?</a:t>
            </a:r>
          </a:p>
          <a:p>
            <a:r>
              <a:rPr lang="en-US" dirty="0" smtClean="0"/>
              <a:t>Consider the 6 Successful Practices that have been effective elsewhere at improving rates</a:t>
            </a:r>
          </a:p>
          <a:p>
            <a:pPr lvl="1"/>
            <a:r>
              <a:rPr lang="en-US" dirty="0" smtClean="0"/>
              <a:t>How do these apply in our own programs/departments?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0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260</TotalTime>
  <Words>580</Words>
  <Application>Microsoft Macintosh PowerPoint</Application>
  <PresentationFormat>On-screen Show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CSU Graduation Initiative Targets for SSU</vt:lpstr>
      <vt:lpstr>What is the Graduation Initiative?</vt:lpstr>
      <vt:lpstr>Preliminary Comments</vt:lpstr>
      <vt:lpstr>Context &amp; Expectations</vt:lpstr>
      <vt:lpstr>Context &amp; Expectations</vt:lpstr>
      <vt:lpstr>Overall CSU 2025 Targets</vt:lpstr>
      <vt:lpstr>Overall SSU Targets</vt:lpstr>
      <vt:lpstr>SSU’s Significant Challenges</vt:lpstr>
      <vt:lpstr>So, what do we do for now…?</vt:lpstr>
      <vt:lpstr>6 Successful Practices</vt:lpstr>
      <vt:lpstr>Information Available</vt:lpstr>
    </vt:vector>
  </TitlesOfParts>
  <Company>Sonoma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CSU Graduation Initiative Targets for SSU</dc:title>
  <dc:creator>Richard J Senghas</dc:creator>
  <cp:lastModifiedBy>Richard J Senghas</cp:lastModifiedBy>
  <cp:revision>24</cp:revision>
  <dcterms:created xsi:type="dcterms:W3CDTF">2014-11-06T17:26:05Z</dcterms:created>
  <dcterms:modified xsi:type="dcterms:W3CDTF">2014-11-06T21:46:22Z</dcterms:modified>
</cp:coreProperties>
</file>