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58" r:id="rId5"/>
    <p:sldId id="264" r:id="rId6"/>
    <p:sldId id="266" r:id="rId7"/>
    <p:sldId id="269" r:id="rId8"/>
    <p:sldId id="259" r:id="rId9"/>
    <p:sldId id="268" r:id="rId10"/>
    <p:sldId id="270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27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5"/>
            <a:ext cx="7766937" cy="1646302"/>
          </a:xfrm>
        </p:spPr>
        <p:txBody>
          <a:bodyPr anchor="b">
            <a:noAutofit/>
          </a:bodyPr>
          <a:lstStyle>
            <a:lvl1pPr algn="r">
              <a:defRPr sz="540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7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0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9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2" y="2886557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801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4" y="4013200"/>
            <a:ext cx="859666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9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2" y="2886557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4" y="4013200"/>
            <a:ext cx="859666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600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49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8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4184036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1" y="2160590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4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6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4" y="2160984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6"/>
            <a:ext cx="4185618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1498605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3" y="514925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3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1"/>
            </a:lvl1pPr>
            <a:lvl2pPr marL="457069" indent="0">
              <a:buNone/>
              <a:defRPr sz="1401"/>
            </a:lvl2pPr>
            <a:lvl3pPr marL="914138" indent="0">
              <a:buNone/>
              <a:defRPr sz="1200"/>
            </a:lvl3pPr>
            <a:lvl4pPr marL="1371206" indent="0">
              <a:buNone/>
              <a:defRPr sz="1001"/>
            </a:lvl4pPr>
            <a:lvl5pPr marL="1828274" indent="0">
              <a:buNone/>
              <a:defRPr sz="1001"/>
            </a:lvl5pPr>
            <a:lvl6pPr marL="2285342" indent="0">
              <a:buNone/>
              <a:defRPr sz="1001"/>
            </a:lvl6pPr>
            <a:lvl7pPr marL="2742411" indent="0">
              <a:buNone/>
              <a:defRPr sz="1001"/>
            </a:lvl7pPr>
            <a:lvl8pPr marL="3199480" indent="0">
              <a:buNone/>
              <a:defRPr sz="1001"/>
            </a:lvl8pPr>
            <a:lvl9pPr marL="3656549" indent="0">
              <a:buNone/>
              <a:defRPr sz="100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1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6" indent="0">
              <a:buNone/>
              <a:defRPr sz="1600"/>
            </a:lvl2pPr>
            <a:lvl3pPr marL="914411" indent="0">
              <a:buNone/>
              <a:defRPr sz="1600"/>
            </a:lvl3pPr>
            <a:lvl4pPr marL="1371617" indent="0">
              <a:buNone/>
              <a:defRPr sz="1600"/>
            </a:lvl4pPr>
            <a:lvl5pPr marL="1828823" indent="0">
              <a:buNone/>
              <a:defRPr sz="1600"/>
            </a:lvl5pPr>
            <a:lvl6pPr marL="2286029" indent="0">
              <a:buNone/>
              <a:defRPr sz="1600"/>
            </a:lvl6pPr>
            <a:lvl7pPr marL="2743234" indent="0">
              <a:buNone/>
              <a:defRPr sz="1600"/>
            </a:lvl7pPr>
            <a:lvl8pPr marL="3200440" indent="0">
              <a:buNone/>
              <a:defRPr sz="1600"/>
            </a:lvl8pPr>
            <a:lvl9pPr marL="3657646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6" indent="0">
              <a:buNone/>
              <a:defRPr sz="1200"/>
            </a:lvl2pPr>
            <a:lvl3pPr marL="914411" indent="0">
              <a:buNone/>
              <a:defRPr sz="1001"/>
            </a:lvl3pPr>
            <a:lvl4pPr marL="1371617" indent="0">
              <a:buNone/>
              <a:defRPr sz="900"/>
            </a:lvl4pPr>
            <a:lvl5pPr marL="1828823" indent="0">
              <a:buNone/>
              <a:defRPr sz="900"/>
            </a:lvl5pPr>
            <a:lvl6pPr marL="2286029" indent="0">
              <a:buNone/>
              <a:defRPr sz="900"/>
            </a:lvl6pPr>
            <a:lvl7pPr marL="2743234" indent="0">
              <a:buNone/>
              <a:defRPr sz="900"/>
            </a:lvl7pPr>
            <a:lvl8pPr marL="3200440" indent="0">
              <a:buNone/>
              <a:defRPr sz="900"/>
            </a:lvl8pPr>
            <a:lvl9pPr marL="3657646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2" y="6041363"/>
            <a:ext cx="911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3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3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6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4" indent="-342904" algn="l" defTabSz="457206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9" indent="-285753" algn="l" defTabSz="457206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15" indent="-228604" algn="l" defTabSz="457206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21" indent="-228604" algn="l" defTabSz="457206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27" indent="-228604" algn="l" defTabSz="457206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32" indent="-228604" algn="l" defTabSz="457206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38" indent="-228604" algn="l" defTabSz="457206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44" indent="-228604" algn="l" defTabSz="457206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49" indent="-228604" algn="l" defTabSz="457206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45720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45720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45720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45720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45720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45720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45720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45720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11F14-6B3F-DB4C-ADB3-1CBF467B3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Results of Shared Governance Survey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F17ED8-D0EF-B745-89F8-799F5F0457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SSU Faculty Retreat 2019</a:t>
            </a:r>
          </a:p>
        </p:txBody>
      </p:sp>
    </p:spTree>
    <p:extLst>
      <p:ext uri="{BB962C8B-B14F-4D97-AF65-F5344CB8AC3E}">
        <p14:creationId xmlns:p14="http://schemas.microsoft.com/office/powerpoint/2010/main" val="2475075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200C-43FB-EE41-9DAE-83E91FC3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809625"/>
          </a:xfrm>
        </p:spPr>
        <p:txBody>
          <a:bodyPr>
            <a:normAutofit fontScale="90000"/>
          </a:bodyPr>
          <a:lstStyle/>
          <a:p>
            <a:r>
              <a:rPr lang="en-US" dirty="0"/>
              <a:t>Lecturers see themselves as excluded from shared governance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96A727-A13F-FC40-8FB3-F39895BD9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3501"/>
            <a:ext cx="8904816" cy="466363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Lecturers noted they are excluded from participation</a:t>
            </a:r>
          </a:p>
          <a:p>
            <a:pPr lvl="1"/>
            <a:r>
              <a:rPr lang="en-US" dirty="0"/>
              <a:t>Due to lecturer voice not being prioritized</a:t>
            </a:r>
          </a:p>
          <a:p>
            <a:pPr lvl="1"/>
            <a:r>
              <a:rPr lang="en-US" dirty="0"/>
              <a:t>Due to lack of compensation for service</a:t>
            </a:r>
          </a:p>
          <a:p>
            <a:pPr lvl="1"/>
            <a:r>
              <a:rPr lang="en-US" dirty="0"/>
              <a:t>Due to lack of spaces for lecturers on committees</a:t>
            </a:r>
          </a:p>
          <a:p>
            <a:pPr lvl="1"/>
            <a:r>
              <a:rPr lang="en-US" dirty="0"/>
              <a:t>Due to low unit totals preventing service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Lecturer comments were split between “dissatisfied” and “do not know” (due to lack of participation)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07837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200C-43FB-EE41-9DAE-83E91FC3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809625"/>
          </a:xfrm>
        </p:spPr>
        <p:txBody>
          <a:bodyPr>
            <a:normAutofit/>
          </a:bodyPr>
          <a:lstStyle/>
          <a:p>
            <a:r>
              <a:rPr lang="en-US" dirty="0"/>
              <a:t>Discussion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96A727-A13F-FC40-8FB3-F39895BD9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1190626"/>
            <a:ext cx="8942916" cy="51435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Where should we go from here? What actions should faculty governance take with regard to shared governance?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additional information is needed to better understand the state of shared governance on campus?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Are there any additional </a:t>
            </a:r>
            <a:r>
              <a:rPr lang="en-US"/>
              <a:t>questions or issues </a:t>
            </a:r>
            <a:r>
              <a:rPr lang="en-US" dirty="0"/>
              <a:t>that you would like to see discussed?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509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395A-6D04-6645-8EF8-59BB61D32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66749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The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93F0E-D7B2-1B45-920E-2DD237E9B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935" y="1308092"/>
            <a:ext cx="8596668" cy="5061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 </a:t>
            </a:r>
          </a:p>
          <a:p>
            <a:r>
              <a:rPr lang="en-US" sz="2000" dirty="0"/>
              <a:t>Based on American Association of University Professors (AAUP) instrument</a:t>
            </a:r>
          </a:p>
          <a:p>
            <a:r>
              <a:rPr lang="en-US" sz="2000" dirty="0"/>
              <a:t>Goals: </a:t>
            </a:r>
          </a:p>
          <a:p>
            <a:pPr lvl="1"/>
            <a:r>
              <a:rPr lang="en-US" sz="1799" dirty="0"/>
              <a:t>To assess benchmarks of good governance on campus</a:t>
            </a:r>
          </a:p>
          <a:p>
            <a:pPr lvl="1"/>
            <a:r>
              <a:rPr lang="en-US" sz="1799" dirty="0"/>
              <a:t>To frame campus conversation on mission/goals for shared governance</a:t>
            </a:r>
            <a:endParaRPr lang="en-US" sz="2000" dirty="0"/>
          </a:p>
          <a:p>
            <a:r>
              <a:rPr lang="en-US" sz="2000" dirty="0"/>
              <a:t>Structure: </a:t>
            </a:r>
          </a:p>
          <a:p>
            <a:pPr lvl="1"/>
            <a:r>
              <a:rPr lang="en-US" sz="1799" dirty="0"/>
              <a:t>32 closed-ended questions (statements asking faculty to respond on a true-false scale)</a:t>
            </a:r>
          </a:p>
          <a:p>
            <a:pPr lvl="1"/>
            <a:r>
              <a:rPr lang="en-US" sz="1799" dirty="0"/>
              <a:t>One open-ended question: “In general, how satisfied are you with the faculty’s role in shared governance?”</a:t>
            </a:r>
          </a:p>
          <a:p>
            <a:r>
              <a:rPr lang="en-US" sz="2000" dirty="0"/>
              <a:t>Final report available in Spring 2019</a:t>
            </a:r>
          </a:p>
        </p:txBody>
      </p:sp>
    </p:spTree>
    <p:extLst>
      <p:ext uri="{BB962C8B-B14F-4D97-AF65-F5344CB8AC3E}">
        <p14:creationId xmlns:p14="http://schemas.microsoft.com/office/powerpoint/2010/main" val="3889083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395A-6D04-6645-8EF8-59BB61D32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66749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Who took the survey? </a:t>
            </a:r>
            <a:br>
              <a:rPr lang="en-US" dirty="0"/>
            </a:br>
            <a:r>
              <a:rPr lang="en-US" dirty="0"/>
              <a:t>131 faculty (24% response rate)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93F0E-D7B2-1B45-920E-2DD237E9B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46609"/>
            <a:ext cx="8596668" cy="46974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000" b="1" dirty="0"/>
              <a:t>Faculty Status</a:t>
            </a:r>
          </a:p>
          <a:p>
            <a:r>
              <a:rPr lang="en-US" sz="2000" dirty="0"/>
              <a:t>Tenured = 50%</a:t>
            </a:r>
          </a:p>
          <a:p>
            <a:r>
              <a:rPr lang="en-US" sz="2000" dirty="0"/>
              <a:t>Tenure Track = 23%</a:t>
            </a:r>
          </a:p>
          <a:p>
            <a:r>
              <a:rPr lang="en-US" sz="2000" dirty="0"/>
              <a:t>PT/Lecturers = 23%</a:t>
            </a:r>
          </a:p>
          <a:p>
            <a:r>
              <a:rPr lang="en-US" sz="2000" dirty="0"/>
              <a:t>Not given = 6%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Governance Experience</a:t>
            </a:r>
          </a:p>
          <a:p>
            <a:r>
              <a:rPr lang="en-US" sz="2000" dirty="0"/>
              <a:t>Faculty governance service = 60%</a:t>
            </a:r>
          </a:p>
          <a:p>
            <a:r>
              <a:rPr lang="en-US" sz="2000" dirty="0"/>
              <a:t>Administrative committee service  = 38%</a:t>
            </a:r>
          </a:p>
          <a:p>
            <a:r>
              <a:rPr lang="en-US" sz="2000" dirty="0"/>
              <a:t>No service in faculty governance = 27%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Gender Identification (current governance: 59% women, 40% men)</a:t>
            </a:r>
          </a:p>
          <a:p>
            <a:r>
              <a:rPr lang="en-US" sz="2000" dirty="0"/>
              <a:t>She/her/hers = 56%</a:t>
            </a:r>
          </a:p>
          <a:p>
            <a:r>
              <a:rPr lang="en-US" sz="2000" dirty="0"/>
              <a:t>He/him/his = 20%</a:t>
            </a:r>
          </a:p>
          <a:p>
            <a:r>
              <a:rPr lang="en-US" sz="2000" dirty="0"/>
              <a:t>Other pronouns = 5%</a:t>
            </a:r>
          </a:p>
          <a:p>
            <a:r>
              <a:rPr lang="en-US" sz="2000" dirty="0"/>
              <a:t>Not given = 19%</a:t>
            </a:r>
          </a:p>
        </p:txBody>
      </p:sp>
    </p:spTree>
    <p:extLst>
      <p:ext uri="{BB962C8B-B14F-4D97-AF65-F5344CB8AC3E}">
        <p14:creationId xmlns:p14="http://schemas.microsoft.com/office/powerpoint/2010/main" val="1600247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200C-43FB-EE41-9DAE-83E91FC3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809625"/>
          </a:xfrm>
        </p:spPr>
        <p:txBody>
          <a:bodyPr>
            <a:normAutofit fontScale="90000"/>
          </a:bodyPr>
          <a:lstStyle/>
          <a:p>
            <a:r>
              <a:rPr lang="en-US" dirty="0"/>
              <a:t>Faculty are committed to shared governance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96A727-A13F-FC40-8FB3-F39895BD9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90626"/>
            <a:ext cx="8596668" cy="388077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Faculty members view participation in shared governance as a worthwhile faculty responsibility.</a:t>
            </a:r>
          </a:p>
          <a:p>
            <a:pPr marL="0" indent="0">
              <a:buNone/>
            </a:pPr>
            <a:r>
              <a:rPr lang="en-US" dirty="0"/>
              <a:t>	True = </a:t>
            </a:r>
            <a:r>
              <a:rPr lang="en-US" b="1" dirty="0"/>
              <a:t>85%, </a:t>
            </a:r>
            <a:r>
              <a:rPr lang="en-US" dirty="0"/>
              <a:t>False = 15%</a:t>
            </a:r>
          </a:p>
          <a:p>
            <a:endParaRPr lang="en-US" dirty="0"/>
          </a:p>
          <a:p>
            <a:r>
              <a:rPr lang="en-US" dirty="0"/>
              <a:t>“Faculty are remarkable in their dedication and service.”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“We work toward strong relationships</a:t>
            </a:r>
            <a:r>
              <a:rPr lang="is-IS" dirty="0"/>
              <a:t>…”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6923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200C-43FB-EE41-9DAE-83E91FC3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809625"/>
          </a:xfrm>
        </p:spPr>
        <p:txBody>
          <a:bodyPr>
            <a:normAutofit fontScale="90000"/>
          </a:bodyPr>
          <a:lstStyle/>
          <a:p>
            <a:r>
              <a:rPr lang="en-US" dirty="0"/>
              <a:t>Faculty have a consistent vision of shared governance practices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96A727-A13F-FC40-8FB3-F39895BD9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90626"/>
            <a:ext cx="8596668" cy="47052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The faculty sets agendas, chooses representatives and leadership, and establishes procedures for committees that oversee those areas in which the faculty has primacy. </a:t>
            </a:r>
          </a:p>
          <a:p>
            <a:pPr marL="0" indent="0">
              <a:buNone/>
            </a:pPr>
            <a:r>
              <a:rPr lang="en-US" dirty="0"/>
              <a:t>	True = </a:t>
            </a:r>
            <a:r>
              <a:rPr lang="en-US" b="1" dirty="0"/>
              <a:t>91%</a:t>
            </a:r>
            <a:r>
              <a:rPr lang="en-US" dirty="0"/>
              <a:t>, False = 9%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Faculty committees largely determine standards and criteria for evaluating teaching and scholarly production </a:t>
            </a:r>
          </a:p>
          <a:p>
            <a:pPr marL="0" indent="0">
              <a:buNone/>
            </a:pPr>
            <a:r>
              <a:rPr lang="en-US" dirty="0"/>
              <a:t>	True = </a:t>
            </a:r>
            <a:r>
              <a:rPr lang="en-US" b="1" dirty="0"/>
              <a:t>86%</a:t>
            </a:r>
            <a:r>
              <a:rPr lang="en-US" dirty="0"/>
              <a:t>, False = 14%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Faculty members who represent faculty on institutional committees and advisory workgroups are elected by the faculty or selected through faculty governance. </a:t>
            </a:r>
          </a:p>
          <a:p>
            <a:pPr marL="0" indent="0">
              <a:buNone/>
            </a:pPr>
            <a:r>
              <a:rPr lang="en-US" dirty="0"/>
              <a:t>	True = </a:t>
            </a:r>
            <a:r>
              <a:rPr lang="en-US" b="1" dirty="0"/>
              <a:t>96%</a:t>
            </a:r>
            <a:r>
              <a:rPr lang="en-US" dirty="0"/>
              <a:t>, False = 4%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09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200C-43FB-EE41-9DAE-83E91FC3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809625"/>
          </a:xfrm>
        </p:spPr>
        <p:txBody>
          <a:bodyPr>
            <a:normAutofit fontScale="90000"/>
          </a:bodyPr>
          <a:lstStyle/>
          <a:p>
            <a:r>
              <a:rPr lang="en-US" dirty="0"/>
              <a:t>Faculty are dissatisfied with the administration’s commitment to shared governance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96A727-A13F-FC40-8FB3-F39895BD9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90625"/>
            <a:ext cx="8904816" cy="49327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institution fosters shared governance by maintaining reasonable workloads, supporting faculty development of governance skills, and rewarding participation in governance work. </a:t>
            </a:r>
          </a:p>
          <a:p>
            <a:pPr marL="0" indent="0">
              <a:buNone/>
            </a:pPr>
            <a:r>
              <a:rPr lang="en-US" dirty="0"/>
              <a:t>	True = 31%, False = </a:t>
            </a:r>
            <a:r>
              <a:rPr lang="en-US" b="1" dirty="0"/>
              <a:t>69%</a:t>
            </a:r>
          </a:p>
          <a:p>
            <a:endParaRPr lang="en-US" dirty="0"/>
          </a:p>
          <a:p>
            <a:r>
              <a:rPr lang="en-US" dirty="0"/>
              <a:t>The administration’s commitment to shared governance was characterized as </a:t>
            </a:r>
          </a:p>
          <a:p>
            <a:pPr lvl="1"/>
            <a:r>
              <a:rPr lang="en-US" dirty="0"/>
              <a:t>Symbolic</a:t>
            </a:r>
          </a:p>
          <a:p>
            <a:pPr lvl="1"/>
            <a:r>
              <a:rPr lang="en-US" dirty="0"/>
              <a:t>Lip-service</a:t>
            </a:r>
          </a:p>
          <a:p>
            <a:pPr lvl="1"/>
            <a:r>
              <a:rPr lang="en-US" dirty="0"/>
              <a:t>Buzz words</a:t>
            </a:r>
          </a:p>
          <a:p>
            <a:pPr lvl="1"/>
            <a:r>
              <a:rPr lang="en-US" dirty="0"/>
              <a:t>Disingenuous</a:t>
            </a:r>
          </a:p>
          <a:p>
            <a:pPr lvl="1"/>
            <a:r>
              <a:rPr lang="en-US" dirty="0"/>
              <a:t>Appearance without substance</a:t>
            </a:r>
          </a:p>
          <a:p>
            <a:pPr lvl="1"/>
            <a:r>
              <a:rPr lang="en-US" dirty="0"/>
              <a:t>Overall: Administrators say they support shared governance, but their actions do not evidence a genuine commitment to it.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2304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200C-43FB-EE41-9DAE-83E91FC3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809625"/>
          </a:xfrm>
        </p:spPr>
        <p:txBody>
          <a:bodyPr>
            <a:normAutofit fontScale="90000"/>
          </a:bodyPr>
          <a:lstStyle/>
          <a:p>
            <a:r>
              <a:rPr lang="en-US" dirty="0"/>
              <a:t>Faculty see the administration as hostile to  shared governance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96A727-A13F-FC40-8FB3-F39895BD9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90625"/>
            <a:ext cx="8904816" cy="49327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“The concept of shared governance is under assault at SSU…The stakeholder model is not faculty governance.”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[SSU is] a “top-down institution in which decisions--often poorly thought-out--are imposed without any form of genuine shared governance.”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“[I]t seems we are working in a corporate environment</a:t>
            </a:r>
            <a:r>
              <a:rPr lang="is-IS" dirty="0"/>
              <a:t>…”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04159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200C-43FB-EE41-9DAE-83E91FC3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809625"/>
          </a:xfrm>
        </p:spPr>
        <p:txBody>
          <a:bodyPr>
            <a:normAutofit fontScale="90000"/>
          </a:bodyPr>
          <a:lstStyle/>
          <a:p>
            <a:r>
              <a:rPr lang="en-US" dirty="0"/>
              <a:t>Faculty see their institutional influence as limited 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96A727-A13F-FC40-8FB3-F39895BD9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3501"/>
            <a:ext cx="8904816" cy="466363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faculty has an influential role in developing and allocating the institutional budget, based on funding available. </a:t>
            </a:r>
          </a:p>
          <a:p>
            <a:pPr marL="0" indent="0">
              <a:buNone/>
            </a:pPr>
            <a:r>
              <a:rPr lang="en-US" dirty="0"/>
              <a:t>	True = 17%, False = </a:t>
            </a:r>
            <a:r>
              <a:rPr lang="en-US" b="1" dirty="0"/>
              <a:t>83%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Faculty participation influences the evaluation of academic administrators.</a:t>
            </a:r>
          </a:p>
          <a:p>
            <a:pPr marL="0" indent="0">
              <a:buNone/>
            </a:pPr>
            <a:r>
              <a:rPr lang="en-US" dirty="0"/>
              <a:t>	True = 19%, False = </a:t>
            </a:r>
            <a:r>
              <a:rPr lang="en-US" b="1" dirty="0"/>
              <a:t>81%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faculty has a strong influence on the selection of academic administrators.</a:t>
            </a:r>
          </a:p>
          <a:p>
            <a:pPr marL="0" indent="0">
              <a:buNone/>
            </a:pPr>
            <a:r>
              <a:rPr lang="en-US" dirty="0"/>
              <a:t>	  True = 25%, False = </a:t>
            </a:r>
            <a:r>
              <a:rPr lang="en-US" b="1" dirty="0"/>
              <a:t>75%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The president and administration use established mechanisms to ensure a faculty voice in matters of shared concern, consulting either the faculty as a whole or representatives who have been selected or approved by the faculty. </a:t>
            </a:r>
          </a:p>
          <a:p>
            <a:pPr marL="0" indent="0">
              <a:buNone/>
            </a:pPr>
            <a:r>
              <a:rPr lang="en-US" dirty="0"/>
              <a:t>	True = 49%, False = </a:t>
            </a:r>
            <a:r>
              <a:rPr lang="en-US" b="1" dirty="0"/>
              <a:t>51%</a:t>
            </a:r>
          </a:p>
        </p:txBody>
      </p:sp>
    </p:spTree>
    <p:extLst>
      <p:ext uri="{BB962C8B-B14F-4D97-AF65-F5344CB8AC3E}">
        <p14:creationId xmlns:p14="http://schemas.microsoft.com/office/powerpoint/2010/main" val="1251301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200C-43FB-EE41-9DAE-83E91FC3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1000"/>
            <a:ext cx="8596668" cy="809625"/>
          </a:xfrm>
        </p:spPr>
        <p:txBody>
          <a:bodyPr>
            <a:normAutofit fontScale="90000"/>
          </a:bodyPr>
          <a:lstStyle/>
          <a:p>
            <a:r>
              <a:rPr lang="en-US" dirty="0"/>
              <a:t>Faculty see their institutional influence as limited (continued) 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96A727-A13F-FC40-8FB3-F39895BD9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3501"/>
            <a:ext cx="8904816" cy="466363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Faculty’s role in shared governance was characterized as </a:t>
            </a:r>
          </a:p>
          <a:p>
            <a:pPr lvl="1"/>
            <a:r>
              <a:rPr lang="en-US" dirty="0"/>
              <a:t>Increasingly challenged, or ignored</a:t>
            </a:r>
          </a:p>
          <a:p>
            <a:pPr lvl="1"/>
            <a:r>
              <a:rPr lang="en-US" dirty="0"/>
              <a:t>Lacking real meaning</a:t>
            </a:r>
          </a:p>
          <a:p>
            <a:pPr lvl="1"/>
            <a:r>
              <a:rPr lang="en-US" dirty="0"/>
              <a:t>Lacking control</a:t>
            </a:r>
          </a:p>
          <a:p>
            <a:pPr lvl="1"/>
            <a:r>
              <a:rPr lang="en-US" dirty="0"/>
              <a:t>Disregarded</a:t>
            </a:r>
          </a:p>
          <a:p>
            <a:pPr lvl="1"/>
            <a:r>
              <a:rPr lang="en-US" dirty="0"/>
              <a:t>“Faculty do their very best, but in the end, the administration trumps their views consistently.”</a:t>
            </a:r>
          </a:p>
          <a:p>
            <a:pPr lvl="1"/>
            <a:r>
              <a:rPr lang="en-US" dirty="0"/>
              <a:t>“I have no interest in spending hours on search committees … only to have a decision overridden by the [administration].”</a:t>
            </a:r>
          </a:p>
          <a:p>
            <a:pPr marL="0" indent="0">
              <a:buNone/>
            </a:pPr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506447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3282</TotalTime>
  <Words>545</Words>
  <Application>Microsoft Macintosh PowerPoint</Application>
  <PresentationFormat>Widescreen</PresentationFormat>
  <Paragraphs>114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Results of Shared Governance Survey </vt:lpstr>
      <vt:lpstr>The Survey</vt:lpstr>
      <vt:lpstr>Who took the survey?  131 faculty (24% response rate)</vt:lpstr>
      <vt:lpstr>Faculty are committed to shared governance</vt:lpstr>
      <vt:lpstr>Faculty have a consistent vision of shared governance practices</vt:lpstr>
      <vt:lpstr>Faculty are dissatisfied with the administration’s commitment to shared governance </vt:lpstr>
      <vt:lpstr>Faculty see the administration as hostile to  shared governance</vt:lpstr>
      <vt:lpstr>Faculty see their institutional influence as limited  </vt:lpstr>
      <vt:lpstr>Faculty see their institutional influence as limited (continued)  </vt:lpstr>
      <vt:lpstr>Lecturers see themselves as excluded from shared governance</vt:lpstr>
      <vt:lpstr>Discussion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Results of Shared Governance Survey </dc:title>
  <dc:creator>Laurel Holmstrom-Keyes</dc:creator>
  <cp:lastModifiedBy>Laura Watt</cp:lastModifiedBy>
  <cp:revision>51</cp:revision>
  <cp:lastPrinted>2019-01-16T18:03:55Z</cp:lastPrinted>
  <dcterms:created xsi:type="dcterms:W3CDTF">2019-01-14T18:57:49Z</dcterms:created>
  <dcterms:modified xsi:type="dcterms:W3CDTF">2019-01-17T14:37:50Z</dcterms:modified>
</cp:coreProperties>
</file>