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72" r:id="rId2"/>
  </p:sldMasterIdLst>
  <p:notesMasterIdLst>
    <p:notesMasterId r:id="rId18"/>
  </p:notesMasterIdLst>
  <p:handoutMasterIdLst>
    <p:handoutMasterId r:id="rId19"/>
  </p:handoutMasterIdLst>
  <p:sldIdLst>
    <p:sldId id="258" r:id="rId3"/>
    <p:sldId id="330" r:id="rId4"/>
    <p:sldId id="333" r:id="rId5"/>
    <p:sldId id="334" r:id="rId6"/>
    <p:sldId id="340" r:id="rId7"/>
    <p:sldId id="342" r:id="rId8"/>
    <p:sldId id="336" r:id="rId9"/>
    <p:sldId id="337" r:id="rId10"/>
    <p:sldId id="335" r:id="rId11"/>
    <p:sldId id="343" r:id="rId12"/>
    <p:sldId id="344" r:id="rId13"/>
    <p:sldId id="345" r:id="rId14"/>
    <p:sldId id="339" r:id="rId15"/>
    <p:sldId id="329" r:id="rId16"/>
    <p:sldId id="347"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DBAE6"/>
    <a:srgbClr val="8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78" autoAdjust="0"/>
    <p:restoredTop sz="62405" autoAdjust="0"/>
  </p:normalViewPr>
  <p:slideViewPr>
    <p:cSldViewPr>
      <p:cViewPr varScale="1">
        <p:scale>
          <a:sx n="68" d="100"/>
          <a:sy n="68" d="100"/>
        </p:scale>
        <p:origin x="3096" y="2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CF2D70A1-3D7F-46FB-85EA-3506FDAF55D2}" type="datetimeFigureOut">
              <a:rPr lang="en-US" smtClean="0"/>
              <a:t>5/17/18</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r>
              <a:rPr lang="en-US" dirty="0"/>
              <a:t>University Budget Office</a:t>
            </a:r>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BDAE2473-7386-498F-B43B-B71BCA571B70}" type="slidenum">
              <a:rPr lang="en-US" smtClean="0"/>
              <a:t>‹#›</a:t>
            </a:fld>
            <a:endParaRPr lang="en-US" dirty="0"/>
          </a:p>
        </p:txBody>
      </p:sp>
    </p:spTree>
    <p:extLst>
      <p:ext uri="{BB962C8B-B14F-4D97-AF65-F5344CB8AC3E}">
        <p14:creationId xmlns:p14="http://schemas.microsoft.com/office/powerpoint/2010/main" val="3573460997"/>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E24DFD2-E708-40C4-950A-2A294265E1D3}" type="datetimeFigureOut">
              <a:rPr lang="en-US" smtClean="0"/>
              <a:t>5/17/18</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r>
              <a:rPr lang="en-US" dirty="0"/>
              <a:t>University Budget Office</a:t>
            </a:r>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D9998A9-F721-481B-BC44-150911F9F468}" type="slidenum">
              <a:rPr lang="en-US" smtClean="0"/>
              <a:t>‹#›</a:t>
            </a:fld>
            <a:endParaRPr lang="en-US" dirty="0"/>
          </a:p>
        </p:txBody>
      </p:sp>
    </p:spTree>
    <p:extLst>
      <p:ext uri="{BB962C8B-B14F-4D97-AF65-F5344CB8AC3E}">
        <p14:creationId xmlns:p14="http://schemas.microsoft.com/office/powerpoint/2010/main" val="2459101125"/>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9998A9-F721-481B-BC44-150911F9F468}" type="slidenum">
              <a:rPr lang="en-US" smtClean="0"/>
              <a:t>1</a:t>
            </a:fld>
            <a:endParaRPr lang="en-US" dirty="0"/>
          </a:p>
        </p:txBody>
      </p:sp>
      <p:sp>
        <p:nvSpPr>
          <p:cNvPr id="5" name="Footer Placeholder 4"/>
          <p:cNvSpPr>
            <a:spLocks noGrp="1"/>
          </p:cNvSpPr>
          <p:nvPr>
            <p:ph type="ftr" sz="quarter" idx="11"/>
          </p:nvPr>
        </p:nvSpPr>
        <p:spPr/>
        <p:txBody>
          <a:bodyPr/>
          <a:lstStyle/>
          <a:p>
            <a:r>
              <a:rPr lang="en-US" dirty="0"/>
              <a:t>University Budget Office</a:t>
            </a:r>
          </a:p>
        </p:txBody>
      </p:sp>
    </p:spTree>
    <p:extLst>
      <p:ext uri="{BB962C8B-B14F-4D97-AF65-F5344CB8AC3E}">
        <p14:creationId xmlns:p14="http://schemas.microsoft.com/office/powerpoint/2010/main" val="831463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University Budget Office</a:t>
            </a:r>
          </a:p>
        </p:txBody>
      </p:sp>
      <p:sp>
        <p:nvSpPr>
          <p:cNvPr id="5" name="Slide Number Placeholder 4"/>
          <p:cNvSpPr>
            <a:spLocks noGrp="1"/>
          </p:cNvSpPr>
          <p:nvPr>
            <p:ph type="sldNum" sz="quarter" idx="11"/>
          </p:nvPr>
        </p:nvSpPr>
        <p:spPr/>
        <p:txBody>
          <a:bodyPr/>
          <a:lstStyle/>
          <a:p>
            <a:fld id="{3D9998A9-F721-481B-BC44-150911F9F468}" type="slidenum">
              <a:rPr lang="en-US" smtClean="0"/>
              <a:t>10</a:t>
            </a:fld>
            <a:endParaRPr lang="en-US" dirty="0"/>
          </a:p>
        </p:txBody>
      </p:sp>
    </p:spTree>
    <p:extLst>
      <p:ext uri="{BB962C8B-B14F-4D97-AF65-F5344CB8AC3E}">
        <p14:creationId xmlns:p14="http://schemas.microsoft.com/office/powerpoint/2010/main" val="3808751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University Budget Office</a:t>
            </a:r>
          </a:p>
        </p:txBody>
      </p:sp>
      <p:sp>
        <p:nvSpPr>
          <p:cNvPr id="5" name="Slide Number Placeholder 4"/>
          <p:cNvSpPr>
            <a:spLocks noGrp="1"/>
          </p:cNvSpPr>
          <p:nvPr>
            <p:ph type="sldNum" sz="quarter" idx="11"/>
          </p:nvPr>
        </p:nvSpPr>
        <p:spPr/>
        <p:txBody>
          <a:bodyPr/>
          <a:lstStyle/>
          <a:p>
            <a:fld id="{3D9998A9-F721-481B-BC44-150911F9F468}" type="slidenum">
              <a:rPr lang="en-US" smtClean="0"/>
              <a:t>11</a:t>
            </a:fld>
            <a:endParaRPr lang="en-US" dirty="0"/>
          </a:p>
        </p:txBody>
      </p:sp>
    </p:spTree>
    <p:extLst>
      <p:ext uri="{BB962C8B-B14F-4D97-AF65-F5344CB8AC3E}">
        <p14:creationId xmlns:p14="http://schemas.microsoft.com/office/powerpoint/2010/main" val="37329638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u="sng" dirty="0"/>
          </a:p>
        </p:txBody>
      </p:sp>
      <p:sp>
        <p:nvSpPr>
          <p:cNvPr id="4" name="Footer Placeholder 3"/>
          <p:cNvSpPr>
            <a:spLocks noGrp="1"/>
          </p:cNvSpPr>
          <p:nvPr>
            <p:ph type="ftr" sz="quarter" idx="10"/>
          </p:nvPr>
        </p:nvSpPr>
        <p:spPr/>
        <p:txBody>
          <a:bodyPr/>
          <a:lstStyle/>
          <a:p>
            <a:r>
              <a:rPr lang="en-US" dirty="0"/>
              <a:t>University Budget Office</a:t>
            </a:r>
          </a:p>
        </p:txBody>
      </p:sp>
      <p:sp>
        <p:nvSpPr>
          <p:cNvPr id="5" name="Slide Number Placeholder 4"/>
          <p:cNvSpPr>
            <a:spLocks noGrp="1"/>
          </p:cNvSpPr>
          <p:nvPr>
            <p:ph type="sldNum" sz="quarter" idx="11"/>
          </p:nvPr>
        </p:nvSpPr>
        <p:spPr/>
        <p:txBody>
          <a:bodyPr/>
          <a:lstStyle/>
          <a:p>
            <a:fld id="{3D9998A9-F721-481B-BC44-150911F9F468}" type="slidenum">
              <a:rPr lang="en-US" smtClean="0"/>
              <a:t>12</a:t>
            </a:fld>
            <a:endParaRPr lang="en-US" dirty="0"/>
          </a:p>
        </p:txBody>
      </p:sp>
    </p:spTree>
    <p:extLst>
      <p:ext uri="{BB962C8B-B14F-4D97-AF65-F5344CB8AC3E}">
        <p14:creationId xmlns:p14="http://schemas.microsoft.com/office/powerpoint/2010/main" val="29557201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University Budget Office</a:t>
            </a:r>
          </a:p>
        </p:txBody>
      </p:sp>
      <p:sp>
        <p:nvSpPr>
          <p:cNvPr id="5" name="Slide Number Placeholder 4"/>
          <p:cNvSpPr>
            <a:spLocks noGrp="1"/>
          </p:cNvSpPr>
          <p:nvPr>
            <p:ph type="sldNum" sz="quarter" idx="11"/>
          </p:nvPr>
        </p:nvSpPr>
        <p:spPr/>
        <p:txBody>
          <a:bodyPr/>
          <a:lstStyle/>
          <a:p>
            <a:fld id="{3D9998A9-F721-481B-BC44-150911F9F468}" type="slidenum">
              <a:rPr lang="en-US" smtClean="0"/>
              <a:t>13</a:t>
            </a:fld>
            <a:endParaRPr lang="en-US" dirty="0"/>
          </a:p>
        </p:txBody>
      </p:sp>
    </p:spTree>
    <p:extLst>
      <p:ext uri="{BB962C8B-B14F-4D97-AF65-F5344CB8AC3E}">
        <p14:creationId xmlns:p14="http://schemas.microsoft.com/office/powerpoint/2010/main" val="11615407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University Budget Office</a:t>
            </a:r>
          </a:p>
        </p:txBody>
      </p:sp>
      <p:sp>
        <p:nvSpPr>
          <p:cNvPr id="5" name="Slide Number Placeholder 4"/>
          <p:cNvSpPr>
            <a:spLocks noGrp="1"/>
          </p:cNvSpPr>
          <p:nvPr>
            <p:ph type="sldNum" sz="quarter" idx="11"/>
          </p:nvPr>
        </p:nvSpPr>
        <p:spPr/>
        <p:txBody>
          <a:bodyPr/>
          <a:lstStyle/>
          <a:p>
            <a:fld id="{3D9998A9-F721-481B-BC44-150911F9F468}" type="slidenum">
              <a:rPr lang="en-US" smtClean="0"/>
              <a:t>14</a:t>
            </a:fld>
            <a:endParaRPr lang="en-US" dirty="0"/>
          </a:p>
        </p:txBody>
      </p:sp>
    </p:spTree>
    <p:extLst>
      <p:ext uri="{BB962C8B-B14F-4D97-AF65-F5344CB8AC3E}">
        <p14:creationId xmlns:p14="http://schemas.microsoft.com/office/powerpoint/2010/main" val="40978463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University Budget Office</a:t>
            </a:r>
          </a:p>
        </p:txBody>
      </p:sp>
      <p:sp>
        <p:nvSpPr>
          <p:cNvPr id="5" name="Slide Number Placeholder 4"/>
          <p:cNvSpPr>
            <a:spLocks noGrp="1"/>
          </p:cNvSpPr>
          <p:nvPr>
            <p:ph type="sldNum" sz="quarter" idx="11"/>
          </p:nvPr>
        </p:nvSpPr>
        <p:spPr/>
        <p:txBody>
          <a:bodyPr/>
          <a:lstStyle/>
          <a:p>
            <a:fld id="{3D9998A9-F721-481B-BC44-150911F9F468}" type="slidenum">
              <a:rPr lang="en-US" smtClean="0"/>
              <a:t>15</a:t>
            </a:fld>
            <a:endParaRPr lang="en-US" dirty="0"/>
          </a:p>
        </p:txBody>
      </p:sp>
    </p:spTree>
    <p:extLst>
      <p:ext uri="{BB962C8B-B14F-4D97-AF65-F5344CB8AC3E}">
        <p14:creationId xmlns:p14="http://schemas.microsoft.com/office/powerpoint/2010/main" val="41686563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1" dirty="0"/>
          </a:p>
        </p:txBody>
      </p:sp>
      <p:sp>
        <p:nvSpPr>
          <p:cNvPr id="4" name="Footer Placeholder 3"/>
          <p:cNvSpPr>
            <a:spLocks noGrp="1"/>
          </p:cNvSpPr>
          <p:nvPr>
            <p:ph type="ftr" sz="quarter" idx="10"/>
          </p:nvPr>
        </p:nvSpPr>
        <p:spPr/>
        <p:txBody>
          <a:bodyPr/>
          <a:lstStyle/>
          <a:p>
            <a:r>
              <a:rPr lang="en-US" dirty="0"/>
              <a:t>University Budget Office</a:t>
            </a:r>
          </a:p>
        </p:txBody>
      </p:sp>
      <p:sp>
        <p:nvSpPr>
          <p:cNvPr id="5" name="Slide Number Placeholder 4"/>
          <p:cNvSpPr>
            <a:spLocks noGrp="1"/>
          </p:cNvSpPr>
          <p:nvPr>
            <p:ph type="sldNum" sz="quarter" idx="11"/>
          </p:nvPr>
        </p:nvSpPr>
        <p:spPr/>
        <p:txBody>
          <a:bodyPr/>
          <a:lstStyle/>
          <a:p>
            <a:fld id="{3D9998A9-F721-481B-BC44-150911F9F468}" type="slidenum">
              <a:rPr lang="en-US" smtClean="0"/>
              <a:t>2</a:t>
            </a:fld>
            <a:endParaRPr lang="en-US" dirty="0"/>
          </a:p>
        </p:txBody>
      </p:sp>
    </p:spTree>
    <p:extLst>
      <p:ext uri="{BB962C8B-B14F-4D97-AF65-F5344CB8AC3E}">
        <p14:creationId xmlns:p14="http://schemas.microsoft.com/office/powerpoint/2010/main" val="39069412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University Budget Office</a:t>
            </a:r>
          </a:p>
        </p:txBody>
      </p:sp>
      <p:sp>
        <p:nvSpPr>
          <p:cNvPr id="5" name="Slide Number Placeholder 4"/>
          <p:cNvSpPr>
            <a:spLocks noGrp="1"/>
          </p:cNvSpPr>
          <p:nvPr>
            <p:ph type="sldNum" sz="quarter" idx="11"/>
          </p:nvPr>
        </p:nvSpPr>
        <p:spPr/>
        <p:txBody>
          <a:bodyPr/>
          <a:lstStyle/>
          <a:p>
            <a:fld id="{3D9998A9-F721-481B-BC44-150911F9F468}" type="slidenum">
              <a:rPr lang="en-US" smtClean="0"/>
              <a:t>3</a:t>
            </a:fld>
            <a:endParaRPr lang="en-US" dirty="0"/>
          </a:p>
        </p:txBody>
      </p:sp>
    </p:spTree>
    <p:extLst>
      <p:ext uri="{BB962C8B-B14F-4D97-AF65-F5344CB8AC3E}">
        <p14:creationId xmlns:p14="http://schemas.microsoft.com/office/powerpoint/2010/main" val="28297836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University Budget Office</a:t>
            </a:r>
          </a:p>
        </p:txBody>
      </p:sp>
      <p:sp>
        <p:nvSpPr>
          <p:cNvPr id="5" name="Slide Number Placeholder 4"/>
          <p:cNvSpPr>
            <a:spLocks noGrp="1"/>
          </p:cNvSpPr>
          <p:nvPr>
            <p:ph type="sldNum" sz="quarter" idx="11"/>
          </p:nvPr>
        </p:nvSpPr>
        <p:spPr/>
        <p:txBody>
          <a:bodyPr/>
          <a:lstStyle/>
          <a:p>
            <a:fld id="{3D9998A9-F721-481B-BC44-150911F9F468}" type="slidenum">
              <a:rPr lang="en-US" smtClean="0"/>
              <a:t>4</a:t>
            </a:fld>
            <a:endParaRPr lang="en-US" dirty="0"/>
          </a:p>
        </p:txBody>
      </p:sp>
    </p:spTree>
    <p:extLst>
      <p:ext uri="{BB962C8B-B14F-4D97-AF65-F5344CB8AC3E}">
        <p14:creationId xmlns:p14="http://schemas.microsoft.com/office/powerpoint/2010/main" val="9628071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University Budget Office</a:t>
            </a:r>
          </a:p>
        </p:txBody>
      </p:sp>
      <p:sp>
        <p:nvSpPr>
          <p:cNvPr id="5" name="Slide Number Placeholder 4"/>
          <p:cNvSpPr>
            <a:spLocks noGrp="1"/>
          </p:cNvSpPr>
          <p:nvPr>
            <p:ph type="sldNum" sz="quarter" idx="11"/>
          </p:nvPr>
        </p:nvSpPr>
        <p:spPr/>
        <p:txBody>
          <a:bodyPr/>
          <a:lstStyle/>
          <a:p>
            <a:fld id="{3D9998A9-F721-481B-BC44-150911F9F468}" type="slidenum">
              <a:rPr lang="en-US" smtClean="0"/>
              <a:t>5</a:t>
            </a:fld>
            <a:endParaRPr lang="en-US" dirty="0"/>
          </a:p>
        </p:txBody>
      </p:sp>
    </p:spTree>
    <p:extLst>
      <p:ext uri="{BB962C8B-B14F-4D97-AF65-F5344CB8AC3E}">
        <p14:creationId xmlns:p14="http://schemas.microsoft.com/office/powerpoint/2010/main" val="38914330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US" dirty="0"/>
          </a:p>
        </p:txBody>
      </p:sp>
      <p:sp>
        <p:nvSpPr>
          <p:cNvPr id="4" name="Footer Placeholder 3"/>
          <p:cNvSpPr>
            <a:spLocks noGrp="1"/>
          </p:cNvSpPr>
          <p:nvPr>
            <p:ph type="ftr" sz="quarter" idx="10"/>
          </p:nvPr>
        </p:nvSpPr>
        <p:spPr/>
        <p:txBody>
          <a:bodyPr/>
          <a:lstStyle/>
          <a:p>
            <a:r>
              <a:rPr lang="en-US" dirty="0"/>
              <a:t>University Budget Office</a:t>
            </a:r>
          </a:p>
        </p:txBody>
      </p:sp>
      <p:sp>
        <p:nvSpPr>
          <p:cNvPr id="5" name="Slide Number Placeholder 4"/>
          <p:cNvSpPr>
            <a:spLocks noGrp="1"/>
          </p:cNvSpPr>
          <p:nvPr>
            <p:ph type="sldNum" sz="quarter" idx="11"/>
          </p:nvPr>
        </p:nvSpPr>
        <p:spPr/>
        <p:txBody>
          <a:bodyPr/>
          <a:lstStyle/>
          <a:p>
            <a:fld id="{3D9998A9-F721-481B-BC44-150911F9F468}" type="slidenum">
              <a:rPr lang="en-US" smtClean="0"/>
              <a:t>6</a:t>
            </a:fld>
            <a:endParaRPr lang="en-US" dirty="0"/>
          </a:p>
        </p:txBody>
      </p:sp>
    </p:spTree>
    <p:extLst>
      <p:ext uri="{BB962C8B-B14F-4D97-AF65-F5344CB8AC3E}">
        <p14:creationId xmlns:p14="http://schemas.microsoft.com/office/powerpoint/2010/main" val="20526354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University Budget Office</a:t>
            </a:r>
          </a:p>
        </p:txBody>
      </p:sp>
      <p:sp>
        <p:nvSpPr>
          <p:cNvPr id="5" name="Slide Number Placeholder 4"/>
          <p:cNvSpPr>
            <a:spLocks noGrp="1"/>
          </p:cNvSpPr>
          <p:nvPr>
            <p:ph type="sldNum" sz="quarter" idx="11"/>
          </p:nvPr>
        </p:nvSpPr>
        <p:spPr/>
        <p:txBody>
          <a:bodyPr/>
          <a:lstStyle/>
          <a:p>
            <a:fld id="{3D9998A9-F721-481B-BC44-150911F9F468}" type="slidenum">
              <a:rPr lang="en-US" smtClean="0"/>
              <a:t>7</a:t>
            </a:fld>
            <a:endParaRPr lang="en-US" dirty="0"/>
          </a:p>
        </p:txBody>
      </p:sp>
    </p:spTree>
    <p:extLst>
      <p:ext uri="{BB962C8B-B14F-4D97-AF65-F5344CB8AC3E}">
        <p14:creationId xmlns:p14="http://schemas.microsoft.com/office/powerpoint/2010/main" val="42614099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University Budget Office</a:t>
            </a:r>
          </a:p>
        </p:txBody>
      </p:sp>
      <p:sp>
        <p:nvSpPr>
          <p:cNvPr id="5" name="Slide Number Placeholder 4"/>
          <p:cNvSpPr>
            <a:spLocks noGrp="1"/>
          </p:cNvSpPr>
          <p:nvPr>
            <p:ph type="sldNum" sz="quarter" idx="11"/>
          </p:nvPr>
        </p:nvSpPr>
        <p:spPr/>
        <p:txBody>
          <a:bodyPr/>
          <a:lstStyle/>
          <a:p>
            <a:fld id="{3D9998A9-F721-481B-BC44-150911F9F468}" type="slidenum">
              <a:rPr lang="en-US" smtClean="0"/>
              <a:t>8</a:t>
            </a:fld>
            <a:endParaRPr lang="en-US" dirty="0"/>
          </a:p>
        </p:txBody>
      </p:sp>
    </p:spTree>
    <p:extLst>
      <p:ext uri="{BB962C8B-B14F-4D97-AF65-F5344CB8AC3E}">
        <p14:creationId xmlns:p14="http://schemas.microsoft.com/office/powerpoint/2010/main" val="13516656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a:t>University Budget Office</a:t>
            </a:r>
          </a:p>
        </p:txBody>
      </p:sp>
      <p:sp>
        <p:nvSpPr>
          <p:cNvPr id="5" name="Slide Number Placeholder 4"/>
          <p:cNvSpPr>
            <a:spLocks noGrp="1"/>
          </p:cNvSpPr>
          <p:nvPr>
            <p:ph type="sldNum" sz="quarter" idx="11"/>
          </p:nvPr>
        </p:nvSpPr>
        <p:spPr/>
        <p:txBody>
          <a:bodyPr/>
          <a:lstStyle/>
          <a:p>
            <a:fld id="{3D9998A9-F721-481B-BC44-150911F9F468}" type="slidenum">
              <a:rPr lang="en-US" smtClean="0"/>
              <a:t>9</a:t>
            </a:fld>
            <a:endParaRPr lang="en-US" dirty="0"/>
          </a:p>
        </p:txBody>
      </p:sp>
    </p:spTree>
    <p:extLst>
      <p:ext uri="{BB962C8B-B14F-4D97-AF65-F5344CB8AC3E}">
        <p14:creationId xmlns:p14="http://schemas.microsoft.com/office/powerpoint/2010/main" val="163205065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1EFF5DF5-B190-4B83-9B82-F29EFDAF082E}" type="datetime4">
              <a:rPr lang="en-US" smtClean="0"/>
              <a:t>May 17, 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8668480-D0CD-43BA-BF32-ADD9A6A4BA1F}" type="slidenum">
              <a:rPr lang="en-US" smtClean="0"/>
              <a:t>‹#›</a:t>
            </a:fld>
            <a:endParaRPr lang="en-US" dirty="0"/>
          </a:p>
        </p:txBody>
      </p:sp>
      <p:pic>
        <p:nvPicPr>
          <p:cNvPr id="7" name="Picture 6">
            <a:extLst>
              <a:ext uri="{FF2B5EF4-FFF2-40B4-BE49-F238E27FC236}">
                <a16:creationId xmlns:a16="http://schemas.microsoft.com/office/drawing/2014/main" id="{C36D9FCA-F4CF-0944-B5CE-63272ED9AAE7}"/>
              </a:ext>
            </a:extLst>
          </p:cNvPr>
          <p:cNvPicPr>
            <a:picLocks noChangeAspect="1"/>
          </p:cNvPicPr>
          <p:nvPr userDrawn="1"/>
        </p:nvPicPr>
        <p:blipFill>
          <a:blip r:embed="rId2"/>
          <a:stretch>
            <a:fillRect/>
          </a:stretch>
        </p:blipFill>
        <p:spPr>
          <a:xfrm>
            <a:off x="3314700" y="5794376"/>
            <a:ext cx="2514600" cy="927100"/>
          </a:xfrm>
          <a:prstGeom prst="rect">
            <a:avLst/>
          </a:prstGeom>
        </p:spPr>
      </p:pic>
    </p:spTree>
    <p:extLst>
      <p:ext uri="{BB962C8B-B14F-4D97-AF65-F5344CB8AC3E}">
        <p14:creationId xmlns:p14="http://schemas.microsoft.com/office/powerpoint/2010/main" val="839548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51BECE1-0DC0-49CF-9C87-DD6B7E0B5088}" type="datetime4">
              <a:rPr lang="en-US" smtClean="0"/>
              <a:t>May 17, 2018</a:t>
            </a:fld>
            <a:endParaRPr lang="en-US" dirty="0"/>
          </a:p>
        </p:txBody>
      </p:sp>
      <p:sp>
        <p:nvSpPr>
          <p:cNvPr id="5" name="Footer Placeholder 4"/>
          <p:cNvSpPr>
            <a:spLocks noGrp="1"/>
          </p:cNvSpPr>
          <p:nvPr>
            <p:ph type="ftr" sz="quarter" idx="11"/>
          </p:nvPr>
        </p:nvSpPr>
        <p:spPr/>
        <p:txBody>
          <a:bodyPr/>
          <a:lstStyle/>
          <a:p>
            <a:r>
              <a:rPr lang="en-US" dirty="0"/>
              <a:t>University Budget Office</a:t>
            </a:r>
          </a:p>
        </p:txBody>
      </p:sp>
      <p:sp>
        <p:nvSpPr>
          <p:cNvPr id="6" name="Slide Number Placeholder 5"/>
          <p:cNvSpPr>
            <a:spLocks noGrp="1"/>
          </p:cNvSpPr>
          <p:nvPr>
            <p:ph type="sldNum" sz="quarter" idx="12"/>
          </p:nvPr>
        </p:nvSpPr>
        <p:spPr/>
        <p:txBody>
          <a:bodyPr/>
          <a:lstStyle/>
          <a:p>
            <a:fld id="{38668480-D0CD-43BA-BF32-ADD9A6A4BA1F}" type="slidenum">
              <a:rPr lang="en-US" smtClean="0"/>
              <a:t>‹#›</a:t>
            </a:fld>
            <a:endParaRPr lang="en-US" dirty="0"/>
          </a:p>
        </p:txBody>
      </p:sp>
    </p:spTree>
    <p:extLst>
      <p:ext uri="{BB962C8B-B14F-4D97-AF65-F5344CB8AC3E}">
        <p14:creationId xmlns:p14="http://schemas.microsoft.com/office/powerpoint/2010/main" val="425143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BAD09F0-D363-4B18-A1A9-0D9A46A82573}" type="datetime4">
              <a:rPr lang="en-US" smtClean="0"/>
              <a:t>May 17, 2018</a:t>
            </a:fld>
            <a:endParaRPr lang="en-US" dirty="0"/>
          </a:p>
        </p:txBody>
      </p:sp>
      <p:sp>
        <p:nvSpPr>
          <p:cNvPr id="5" name="Footer Placeholder 4"/>
          <p:cNvSpPr>
            <a:spLocks noGrp="1"/>
          </p:cNvSpPr>
          <p:nvPr>
            <p:ph type="ftr" sz="quarter" idx="11"/>
          </p:nvPr>
        </p:nvSpPr>
        <p:spPr/>
        <p:txBody>
          <a:bodyPr/>
          <a:lstStyle/>
          <a:p>
            <a:r>
              <a:rPr lang="en-US" dirty="0"/>
              <a:t>University Budget Office</a:t>
            </a:r>
          </a:p>
        </p:txBody>
      </p:sp>
      <p:sp>
        <p:nvSpPr>
          <p:cNvPr id="6" name="Slide Number Placeholder 5"/>
          <p:cNvSpPr>
            <a:spLocks noGrp="1"/>
          </p:cNvSpPr>
          <p:nvPr>
            <p:ph type="sldNum" sz="quarter" idx="12"/>
          </p:nvPr>
        </p:nvSpPr>
        <p:spPr/>
        <p:txBody>
          <a:bodyPr/>
          <a:lstStyle/>
          <a:p>
            <a:fld id="{38668480-D0CD-43BA-BF32-ADD9A6A4BA1F}" type="slidenum">
              <a:rPr lang="en-US" smtClean="0"/>
              <a:t>‹#›</a:t>
            </a:fld>
            <a:endParaRPr lang="en-US" dirty="0"/>
          </a:p>
        </p:txBody>
      </p:sp>
    </p:spTree>
    <p:extLst>
      <p:ext uri="{BB962C8B-B14F-4D97-AF65-F5344CB8AC3E}">
        <p14:creationId xmlns:p14="http://schemas.microsoft.com/office/powerpoint/2010/main" val="7237681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4BC0CC-447F-F141-8849-05AB58F43FAB}"/>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AE4EC41-0164-8946-ABE2-66C867F4E086}"/>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13B31E7-5DC2-8942-A68B-1DDC40D2BBB6}"/>
              </a:ext>
            </a:extLst>
          </p:cNvPr>
          <p:cNvSpPr>
            <a:spLocks noGrp="1"/>
          </p:cNvSpPr>
          <p:nvPr>
            <p:ph type="dt" sz="half" idx="10"/>
          </p:nvPr>
        </p:nvSpPr>
        <p:spPr/>
        <p:txBody>
          <a:bodyPr/>
          <a:lstStyle/>
          <a:p>
            <a:fld id="{9E504279-6EDC-A94C-8AD1-C2C69C3B432D}" type="datetimeFigureOut">
              <a:rPr lang="en-US" smtClean="0"/>
              <a:t>5/17/18</a:t>
            </a:fld>
            <a:endParaRPr lang="en-US" dirty="0"/>
          </a:p>
        </p:txBody>
      </p:sp>
      <p:sp>
        <p:nvSpPr>
          <p:cNvPr id="5" name="Footer Placeholder 4">
            <a:extLst>
              <a:ext uri="{FF2B5EF4-FFF2-40B4-BE49-F238E27FC236}">
                <a16:creationId xmlns:a16="http://schemas.microsoft.com/office/drawing/2014/main" id="{E903E328-C8B7-7F44-AFE8-7E29F8A995A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4E7E988-6B51-4D41-8AD9-886D4B1FC02E}"/>
              </a:ext>
            </a:extLst>
          </p:cNvPr>
          <p:cNvSpPr>
            <a:spLocks noGrp="1"/>
          </p:cNvSpPr>
          <p:nvPr>
            <p:ph type="sldNum" sz="quarter" idx="12"/>
          </p:nvPr>
        </p:nvSpPr>
        <p:spPr/>
        <p:txBody>
          <a:bodyPr/>
          <a:lstStyle/>
          <a:p>
            <a:fld id="{BEC0A08A-C26B-EB43-8BCC-CA298FECD147}" type="slidenum">
              <a:rPr lang="en-US" smtClean="0"/>
              <a:t>‹#›</a:t>
            </a:fld>
            <a:endParaRPr lang="en-US" dirty="0"/>
          </a:p>
        </p:txBody>
      </p:sp>
    </p:spTree>
    <p:extLst>
      <p:ext uri="{BB962C8B-B14F-4D97-AF65-F5344CB8AC3E}">
        <p14:creationId xmlns:p14="http://schemas.microsoft.com/office/powerpoint/2010/main" val="13355360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B6C79-89D8-F34F-B407-FB3F6E62027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2DF31AF-028A-CA4A-8EA1-DA34B21970A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F588C5-0858-1644-BD9E-D3483D5340F4}"/>
              </a:ext>
            </a:extLst>
          </p:cNvPr>
          <p:cNvSpPr>
            <a:spLocks noGrp="1"/>
          </p:cNvSpPr>
          <p:nvPr>
            <p:ph type="dt" sz="half" idx="10"/>
          </p:nvPr>
        </p:nvSpPr>
        <p:spPr/>
        <p:txBody>
          <a:bodyPr/>
          <a:lstStyle/>
          <a:p>
            <a:fld id="{9E504279-6EDC-A94C-8AD1-C2C69C3B432D}" type="datetimeFigureOut">
              <a:rPr lang="en-US" smtClean="0"/>
              <a:t>5/17/18</a:t>
            </a:fld>
            <a:endParaRPr lang="en-US" dirty="0"/>
          </a:p>
        </p:txBody>
      </p:sp>
      <p:sp>
        <p:nvSpPr>
          <p:cNvPr id="5" name="Footer Placeholder 4">
            <a:extLst>
              <a:ext uri="{FF2B5EF4-FFF2-40B4-BE49-F238E27FC236}">
                <a16:creationId xmlns:a16="http://schemas.microsoft.com/office/drawing/2014/main" id="{A1B3B2DD-A55C-5E41-8167-40D138F944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DD67E9-EDDB-5A4C-AFF9-CF9602686E79}"/>
              </a:ext>
            </a:extLst>
          </p:cNvPr>
          <p:cNvSpPr>
            <a:spLocks noGrp="1"/>
          </p:cNvSpPr>
          <p:nvPr>
            <p:ph type="sldNum" sz="quarter" idx="12"/>
          </p:nvPr>
        </p:nvSpPr>
        <p:spPr/>
        <p:txBody>
          <a:bodyPr/>
          <a:lstStyle/>
          <a:p>
            <a:fld id="{BEC0A08A-C26B-EB43-8BCC-CA298FECD147}" type="slidenum">
              <a:rPr lang="en-US" smtClean="0"/>
              <a:t>‹#›</a:t>
            </a:fld>
            <a:endParaRPr lang="en-US" dirty="0"/>
          </a:p>
        </p:txBody>
      </p:sp>
    </p:spTree>
    <p:extLst>
      <p:ext uri="{BB962C8B-B14F-4D97-AF65-F5344CB8AC3E}">
        <p14:creationId xmlns:p14="http://schemas.microsoft.com/office/powerpoint/2010/main" val="10095334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F72E8-B08A-5C4F-A94A-B5C48C9C82ED}"/>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39ECEB9-0202-2440-BABA-233A8B6CD698}"/>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0FFBE56-C68A-3043-AD42-1FF001E700ED}"/>
              </a:ext>
            </a:extLst>
          </p:cNvPr>
          <p:cNvSpPr>
            <a:spLocks noGrp="1"/>
          </p:cNvSpPr>
          <p:nvPr>
            <p:ph type="dt" sz="half" idx="10"/>
          </p:nvPr>
        </p:nvSpPr>
        <p:spPr/>
        <p:txBody>
          <a:bodyPr/>
          <a:lstStyle/>
          <a:p>
            <a:fld id="{9E504279-6EDC-A94C-8AD1-C2C69C3B432D}" type="datetimeFigureOut">
              <a:rPr lang="en-US" smtClean="0"/>
              <a:t>5/17/18</a:t>
            </a:fld>
            <a:endParaRPr lang="en-US" dirty="0"/>
          </a:p>
        </p:txBody>
      </p:sp>
      <p:sp>
        <p:nvSpPr>
          <p:cNvPr id="5" name="Footer Placeholder 4">
            <a:extLst>
              <a:ext uri="{FF2B5EF4-FFF2-40B4-BE49-F238E27FC236}">
                <a16:creationId xmlns:a16="http://schemas.microsoft.com/office/drawing/2014/main" id="{A576E8D9-EB9F-3841-B1CD-47066CFA45F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77D0478-BED8-2E4C-9543-5CCD0023B6D3}"/>
              </a:ext>
            </a:extLst>
          </p:cNvPr>
          <p:cNvSpPr>
            <a:spLocks noGrp="1"/>
          </p:cNvSpPr>
          <p:nvPr>
            <p:ph type="sldNum" sz="quarter" idx="12"/>
          </p:nvPr>
        </p:nvSpPr>
        <p:spPr/>
        <p:txBody>
          <a:bodyPr/>
          <a:lstStyle/>
          <a:p>
            <a:fld id="{BEC0A08A-C26B-EB43-8BCC-CA298FECD147}" type="slidenum">
              <a:rPr lang="en-US" smtClean="0"/>
              <a:t>‹#›</a:t>
            </a:fld>
            <a:endParaRPr lang="en-US" dirty="0"/>
          </a:p>
        </p:txBody>
      </p:sp>
    </p:spTree>
    <p:extLst>
      <p:ext uri="{BB962C8B-B14F-4D97-AF65-F5344CB8AC3E}">
        <p14:creationId xmlns:p14="http://schemas.microsoft.com/office/powerpoint/2010/main" val="11239978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2697B-C348-E348-9A48-DF6AD9ED3F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DAB1ECC-E471-1947-A6F6-036E8A35D8A4}"/>
              </a:ext>
            </a:extLst>
          </p:cNvPr>
          <p:cNvSpPr>
            <a:spLocks noGrp="1"/>
          </p:cNvSpPr>
          <p:nvPr>
            <p:ph sz="half" idx="1"/>
          </p:nvPr>
        </p:nvSpPr>
        <p:spPr>
          <a:xfrm>
            <a:off x="62865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B91D0DB-C9DF-F441-A9E5-ECDFD8C78A84}"/>
              </a:ext>
            </a:extLst>
          </p:cNvPr>
          <p:cNvSpPr>
            <a:spLocks noGrp="1"/>
          </p:cNvSpPr>
          <p:nvPr>
            <p:ph sz="half" idx="2"/>
          </p:nvPr>
        </p:nvSpPr>
        <p:spPr>
          <a:xfrm>
            <a:off x="464820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D9BBC0B-6098-4744-B93D-D333DB691910}"/>
              </a:ext>
            </a:extLst>
          </p:cNvPr>
          <p:cNvSpPr>
            <a:spLocks noGrp="1"/>
          </p:cNvSpPr>
          <p:nvPr>
            <p:ph type="dt" sz="half" idx="10"/>
          </p:nvPr>
        </p:nvSpPr>
        <p:spPr/>
        <p:txBody>
          <a:bodyPr/>
          <a:lstStyle/>
          <a:p>
            <a:fld id="{9E504279-6EDC-A94C-8AD1-C2C69C3B432D}" type="datetimeFigureOut">
              <a:rPr lang="en-US" smtClean="0"/>
              <a:t>5/17/18</a:t>
            </a:fld>
            <a:endParaRPr lang="en-US" dirty="0"/>
          </a:p>
        </p:txBody>
      </p:sp>
      <p:sp>
        <p:nvSpPr>
          <p:cNvPr id="6" name="Footer Placeholder 5">
            <a:extLst>
              <a:ext uri="{FF2B5EF4-FFF2-40B4-BE49-F238E27FC236}">
                <a16:creationId xmlns:a16="http://schemas.microsoft.com/office/drawing/2014/main" id="{D0BA6290-EC20-A046-97E6-7AB0C85517D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122166A-DDAB-A048-BBDF-D4E6324D36AA}"/>
              </a:ext>
            </a:extLst>
          </p:cNvPr>
          <p:cNvSpPr>
            <a:spLocks noGrp="1"/>
          </p:cNvSpPr>
          <p:nvPr>
            <p:ph type="sldNum" sz="quarter" idx="12"/>
          </p:nvPr>
        </p:nvSpPr>
        <p:spPr/>
        <p:txBody>
          <a:bodyPr/>
          <a:lstStyle/>
          <a:p>
            <a:fld id="{BEC0A08A-C26B-EB43-8BCC-CA298FECD147}" type="slidenum">
              <a:rPr lang="en-US" smtClean="0"/>
              <a:t>‹#›</a:t>
            </a:fld>
            <a:endParaRPr lang="en-US" dirty="0"/>
          </a:p>
        </p:txBody>
      </p:sp>
    </p:spTree>
    <p:extLst>
      <p:ext uri="{BB962C8B-B14F-4D97-AF65-F5344CB8AC3E}">
        <p14:creationId xmlns:p14="http://schemas.microsoft.com/office/powerpoint/2010/main" val="42465709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C082E-F228-8D4A-B467-1694FB732CB8}"/>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50F7AAB-286E-F842-86CF-7A3BA1DDE021}"/>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5098D91-0EDB-4946-AB0D-F38947DD2CCC}"/>
              </a:ext>
            </a:extLst>
          </p:cNvPr>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B0DAB7B-4016-2B45-925E-8D5A0DC8DBAB}"/>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6690E21-EC7D-FD46-A4D3-CD13A8A2A86E}"/>
              </a:ext>
            </a:extLst>
          </p:cNvPr>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95A390-C963-E64E-840B-2CDCA6F1E2DC}"/>
              </a:ext>
            </a:extLst>
          </p:cNvPr>
          <p:cNvSpPr>
            <a:spLocks noGrp="1"/>
          </p:cNvSpPr>
          <p:nvPr>
            <p:ph type="dt" sz="half" idx="10"/>
          </p:nvPr>
        </p:nvSpPr>
        <p:spPr/>
        <p:txBody>
          <a:bodyPr/>
          <a:lstStyle/>
          <a:p>
            <a:fld id="{9E504279-6EDC-A94C-8AD1-C2C69C3B432D}" type="datetimeFigureOut">
              <a:rPr lang="en-US" smtClean="0"/>
              <a:t>5/17/18</a:t>
            </a:fld>
            <a:endParaRPr lang="en-US" dirty="0"/>
          </a:p>
        </p:txBody>
      </p:sp>
      <p:sp>
        <p:nvSpPr>
          <p:cNvPr id="8" name="Footer Placeholder 7">
            <a:extLst>
              <a:ext uri="{FF2B5EF4-FFF2-40B4-BE49-F238E27FC236}">
                <a16:creationId xmlns:a16="http://schemas.microsoft.com/office/drawing/2014/main" id="{87B87A0E-06D8-7046-8E4D-F3E57D8A681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5FB45A4-E9D6-6F4F-8650-1055A34C331B}"/>
              </a:ext>
            </a:extLst>
          </p:cNvPr>
          <p:cNvSpPr>
            <a:spLocks noGrp="1"/>
          </p:cNvSpPr>
          <p:nvPr>
            <p:ph type="sldNum" sz="quarter" idx="12"/>
          </p:nvPr>
        </p:nvSpPr>
        <p:spPr/>
        <p:txBody>
          <a:bodyPr/>
          <a:lstStyle/>
          <a:p>
            <a:fld id="{BEC0A08A-C26B-EB43-8BCC-CA298FECD147}" type="slidenum">
              <a:rPr lang="en-US" smtClean="0"/>
              <a:t>‹#›</a:t>
            </a:fld>
            <a:endParaRPr lang="en-US" dirty="0"/>
          </a:p>
        </p:txBody>
      </p:sp>
    </p:spTree>
    <p:extLst>
      <p:ext uri="{BB962C8B-B14F-4D97-AF65-F5344CB8AC3E}">
        <p14:creationId xmlns:p14="http://schemas.microsoft.com/office/powerpoint/2010/main" val="32981521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98B11-5DC3-A041-8281-8B43417639B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0F87C10-6BC1-5B48-847B-3E72B9F184B0}"/>
              </a:ext>
            </a:extLst>
          </p:cNvPr>
          <p:cNvSpPr>
            <a:spLocks noGrp="1"/>
          </p:cNvSpPr>
          <p:nvPr>
            <p:ph type="dt" sz="half" idx="10"/>
          </p:nvPr>
        </p:nvSpPr>
        <p:spPr/>
        <p:txBody>
          <a:bodyPr/>
          <a:lstStyle/>
          <a:p>
            <a:fld id="{9E504279-6EDC-A94C-8AD1-C2C69C3B432D}" type="datetimeFigureOut">
              <a:rPr lang="en-US" smtClean="0"/>
              <a:t>5/17/18</a:t>
            </a:fld>
            <a:endParaRPr lang="en-US" dirty="0"/>
          </a:p>
        </p:txBody>
      </p:sp>
      <p:sp>
        <p:nvSpPr>
          <p:cNvPr id="4" name="Footer Placeholder 3">
            <a:extLst>
              <a:ext uri="{FF2B5EF4-FFF2-40B4-BE49-F238E27FC236}">
                <a16:creationId xmlns:a16="http://schemas.microsoft.com/office/drawing/2014/main" id="{607BF702-98EB-C848-BE23-C2C336338AC1}"/>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32D66FBF-9A88-704A-B492-1A3194D26B56}"/>
              </a:ext>
            </a:extLst>
          </p:cNvPr>
          <p:cNvSpPr>
            <a:spLocks noGrp="1"/>
          </p:cNvSpPr>
          <p:nvPr>
            <p:ph type="sldNum" sz="quarter" idx="12"/>
          </p:nvPr>
        </p:nvSpPr>
        <p:spPr/>
        <p:txBody>
          <a:bodyPr/>
          <a:lstStyle/>
          <a:p>
            <a:fld id="{BEC0A08A-C26B-EB43-8BCC-CA298FECD147}" type="slidenum">
              <a:rPr lang="en-US" smtClean="0"/>
              <a:t>‹#›</a:t>
            </a:fld>
            <a:endParaRPr lang="en-US" dirty="0"/>
          </a:p>
        </p:txBody>
      </p:sp>
    </p:spTree>
    <p:extLst>
      <p:ext uri="{BB962C8B-B14F-4D97-AF65-F5344CB8AC3E}">
        <p14:creationId xmlns:p14="http://schemas.microsoft.com/office/powerpoint/2010/main" val="35917995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331175-EC33-E84C-BC42-C889F0B846BC}"/>
              </a:ext>
            </a:extLst>
          </p:cNvPr>
          <p:cNvSpPr>
            <a:spLocks noGrp="1"/>
          </p:cNvSpPr>
          <p:nvPr>
            <p:ph type="dt" sz="half" idx="10"/>
          </p:nvPr>
        </p:nvSpPr>
        <p:spPr/>
        <p:txBody>
          <a:bodyPr/>
          <a:lstStyle/>
          <a:p>
            <a:fld id="{9E504279-6EDC-A94C-8AD1-C2C69C3B432D}" type="datetimeFigureOut">
              <a:rPr lang="en-US" smtClean="0"/>
              <a:t>5/17/18</a:t>
            </a:fld>
            <a:endParaRPr lang="en-US" dirty="0"/>
          </a:p>
        </p:txBody>
      </p:sp>
      <p:sp>
        <p:nvSpPr>
          <p:cNvPr id="3" name="Footer Placeholder 2">
            <a:extLst>
              <a:ext uri="{FF2B5EF4-FFF2-40B4-BE49-F238E27FC236}">
                <a16:creationId xmlns:a16="http://schemas.microsoft.com/office/drawing/2014/main" id="{480299EB-3753-4C42-9665-8C7438E950C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76A56F3-4E56-D14E-95AD-EC0C1BD3A78C}"/>
              </a:ext>
            </a:extLst>
          </p:cNvPr>
          <p:cNvSpPr>
            <a:spLocks noGrp="1"/>
          </p:cNvSpPr>
          <p:nvPr>
            <p:ph type="sldNum" sz="quarter" idx="12"/>
          </p:nvPr>
        </p:nvSpPr>
        <p:spPr/>
        <p:txBody>
          <a:bodyPr/>
          <a:lstStyle/>
          <a:p>
            <a:fld id="{BEC0A08A-C26B-EB43-8BCC-CA298FECD147}" type="slidenum">
              <a:rPr lang="en-US" smtClean="0"/>
              <a:t>‹#›</a:t>
            </a:fld>
            <a:endParaRPr lang="en-US" dirty="0"/>
          </a:p>
        </p:txBody>
      </p:sp>
    </p:spTree>
    <p:extLst>
      <p:ext uri="{BB962C8B-B14F-4D97-AF65-F5344CB8AC3E}">
        <p14:creationId xmlns:p14="http://schemas.microsoft.com/office/powerpoint/2010/main" val="9119477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1CCB2-B2F0-4247-BF57-F34788EF71B2}"/>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2D20756-FF57-D849-A077-C485A2347B5B}"/>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A31E2E9-6260-E74F-BE5A-2738A596ABF7}"/>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D3A3F5B-22AD-E441-9098-8481DF4C2051}"/>
              </a:ext>
            </a:extLst>
          </p:cNvPr>
          <p:cNvSpPr>
            <a:spLocks noGrp="1"/>
          </p:cNvSpPr>
          <p:nvPr>
            <p:ph type="dt" sz="half" idx="10"/>
          </p:nvPr>
        </p:nvSpPr>
        <p:spPr/>
        <p:txBody>
          <a:bodyPr/>
          <a:lstStyle/>
          <a:p>
            <a:fld id="{9E504279-6EDC-A94C-8AD1-C2C69C3B432D}" type="datetimeFigureOut">
              <a:rPr lang="en-US" smtClean="0"/>
              <a:t>5/17/18</a:t>
            </a:fld>
            <a:endParaRPr lang="en-US" dirty="0"/>
          </a:p>
        </p:txBody>
      </p:sp>
      <p:sp>
        <p:nvSpPr>
          <p:cNvPr id="6" name="Footer Placeholder 5">
            <a:extLst>
              <a:ext uri="{FF2B5EF4-FFF2-40B4-BE49-F238E27FC236}">
                <a16:creationId xmlns:a16="http://schemas.microsoft.com/office/drawing/2014/main" id="{27B28453-E49E-B949-95E4-48D9B458B40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3073046-8546-B341-ABAD-DC963A27140B}"/>
              </a:ext>
            </a:extLst>
          </p:cNvPr>
          <p:cNvSpPr>
            <a:spLocks noGrp="1"/>
          </p:cNvSpPr>
          <p:nvPr>
            <p:ph type="sldNum" sz="quarter" idx="12"/>
          </p:nvPr>
        </p:nvSpPr>
        <p:spPr/>
        <p:txBody>
          <a:bodyPr/>
          <a:lstStyle/>
          <a:p>
            <a:fld id="{BEC0A08A-C26B-EB43-8BCC-CA298FECD147}" type="slidenum">
              <a:rPr lang="en-US" smtClean="0"/>
              <a:t>‹#›</a:t>
            </a:fld>
            <a:endParaRPr lang="en-US" dirty="0"/>
          </a:p>
        </p:txBody>
      </p:sp>
    </p:spTree>
    <p:extLst>
      <p:ext uri="{BB962C8B-B14F-4D97-AF65-F5344CB8AC3E}">
        <p14:creationId xmlns:p14="http://schemas.microsoft.com/office/powerpoint/2010/main" val="1354666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FC2FBA4-F022-4AB4-B7C0-4770B7392FBC}" type="datetime4">
              <a:rPr lang="en-US" smtClean="0"/>
              <a:t>May 17, 2018</a:t>
            </a:fld>
            <a:endParaRPr lang="en-US" dirty="0"/>
          </a:p>
        </p:txBody>
      </p:sp>
      <p:sp>
        <p:nvSpPr>
          <p:cNvPr id="5" name="Footer Placeholder 4"/>
          <p:cNvSpPr>
            <a:spLocks noGrp="1"/>
          </p:cNvSpPr>
          <p:nvPr>
            <p:ph type="ftr" sz="quarter" idx="11"/>
          </p:nvPr>
        </p:nvSpPr>
        <p:spPr/>
        <p:txBody>
          <a:bodyPr/>
          <a:lstStyle/>
          <a:p>
            <a:r>
              <a:rPr lang="en-US" dirty="0"/>
              <a:t>University Budget Office</a:t>
            </a:r>
          </a:p>
        </p:txBody>
      </p:sp>
      <p:sp>
        <p:nvSpPr>
          <p:cNvPr id="6" name="Slide Number Placeholder 5"/>
          <p:cNvSpPr>
            <a:spLocks noGrp="1"/>
          </p:cNvSpPr>
          <p:nvPr>
            <p:ph type="sldNum" sz="quarter" idx="12"/>
          </p:nvPr>
        </p:nvSpPr>
        <p:spPr/>
        <p:txBody>
          <a:bodyPr/>
          <a:lstStyle/>
          <a:p>
            <a:fld id="{38668480-D0CD-43BA-BF32-ADD9A6A4BA1F}" type="slidenum">
              <a:rPr lang="en-US" smtClean="0"/>
              <a:t>‹#›</a:t>
            </a:fld>
            <a:endParaRPr lang="en-US" dirty="0"/>
          </a:p>
        </p:txBody>
      </p:sp>
    </p:spTree>
    <p:extLst>
      <p:ext uri="{BB962C8B-B14F-4D97-AF65-F5344CB8AC3E}">
        <p14:creationId xmlns:p14="http://schemas.microsoft.com/office/powerpoint/2010/main" val="11452399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CA511-61AA-964A-A423-528A6B7A37B3}"/>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D55AE35-B8E1-4A4D-834B-581D27BEEB39}"/>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95028A3-9D01-2746-8AA0-81AE94F251CF}"/>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61AFEBC-B539-2F42-B2FD-56BA3FDFD2E8}"/>
              </a:ext>
            </a:extLst>
          </p:cNvPr>
          <p:cNvSpPr>
            <a:spLocks noGrp="1"/>
          </p:cNvSpPr>
          <p:nvPr>
            <p:ph type="dt" sz="half" idx="10"/>
          </p:nvPr>
        </p:nvSpPr>
        <p:spPr/>
        <p:txBody>
          <a:bodyPr/>
          <a:lstStyle/>
          <a:p>
            <a:fld id="{9E504279-6EDC-A94C-8AD1-C2C69C3B432D}" type="datetimeFigureOut">
              <a:rPr lang="en-US" smtClean="0"/>
              <a:t>5/17/18</a:t>
            </a:fld>
            <a:endParaRPr lang="en-US" dirty="0"/>
          </a:p>
        </p:txBody>
      </p:sp>
      <p:sp>
        <p:nvSpPr>
          <p:cNvPr id="6" name="Footer Placeholder 5">
            <a:extLst>
              <a:ext uri="{FF2B5EF4-FFF2-40B4-BE49-F238E27FC236}">
                <a16:creationId xmlns:a16="http://schemas.microsoft.com/office/drawing/2014/main" id="{7DB96534-BC38-5449-AE16-5372B08151B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BFD8C7B-48B0-D143-A770-81BCAF17217F}"/>
              </a:ext>
            </a:extLst>
          </p:cNvPr>
          <p:cNvSpPr>
            <a:spLocks noGrp="1"/>
          </p:cNvSpPr>
          <p:nvPr>
            <p:ph type="sldNum" sz="quarter" idx="12"/>
          </p:nvPr>
        </p:nvSpPr>
        <p:spPr/>
        <p:txBody>
          <a:bodyPr/>
          <a:lstStyle/>
          <a:p>
            <a:fld id="{BEC0A08A-C26B-EB43-8BCC-CA298FECD147}" type="slidenum">
              <a:rPr lang="en-US" smtClean="0"/>
              <a:t>‹#›</a:t>
            </a:fld>
            <a:endParaRPr lang="en-US" dirty="0"/>
          </a:p>
        </p:txBody>
      </p:sp>
    </p:spTree>
    <p:extLst>
      <p:ext uri="{BB962C8B-B14F-4D97-AF65-F5344CB8AC3E}">
        <p14:creationId xmlns:p14="http://schemas.microsoft.com/office/powerpoint/2010/main" val="19039480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C5592-D34C-044B-8089-9C67FCE9C21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D2F4809-D676-0642-8B16-75D195549D8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BDB3C7-65DF-B04E-B235-00935CE925E0}"/>
              </a:ext>
            </a:extLst>
          </p:cNvPr>
          <p:cNvSpPr>
            <a:spLocks noGrp="1"/>
          </p:cNvSpPr>
          <p:nvPr>
            <p:ph type="dt" sz="half" idx="10"/>
          </p:nvPr>
        </p:nvSpPr>
        <p:spPr/>
        <p:txBody>
          <a:bodyPr/>
          <a:lstStyle/>
          <a:p>
            <a:fld id="{9E504279-6EDC-A94C-8AD1-C2C69C3B432D}" type="datetimeFigureOut">
              <a:rPr lang="en-US" smtClean="0"/>
              <a:t>5/17/18</a:t>
            </a:fld>
            <a:endParaRPr lang="en-US" dirty="0"/>
          </a:p>
        </p:txBody>
      </p:sp>
      <p:sp>
        <p:nvSpPr>
          <p:cNvPr id="5" name="Footer Placeholder 4">
            <a:extLst>
              <a:ext uri="{FF2B5EF4-FFF2-40B4-BE49-F238E27FC236}">
                <a16:creationId xmlns:a16="http://schemas.microsoft.com/office/drawing/2014/main" id="{E74BA814-55A3-154A-A47F-25D55715281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A9AE299-8677-4E43-B467-FD4E40BA9E01}"/>
              </a:ext>
            </a:extLst>
          </p:cNvPr>
          <p:cNvSpPr>
            <a:spLocks noGrp="1"/>
          </p:cNvSpPr>
          <p:nvPr>
            <p:ph type="sldNum" sz="quarter" idx="12"/>
          </p:nvPr>
        </p:nvSpPr>
        <p:spPr/>
        <p:txBody>
          <a:bodyPr/>
          <a:lstStyle/>
          <a:p>
            <a:fld id="{BEC0A08A-C26B-EB43-8BCC-CA298FECD147}" type="slidenum">
              <a:rPr lang="en-US" smtClean="0"/>
              <a:t>‹#›</a:t>
            </a:fld>
            <a:endParaRPr lang="en-US" dirty="0"/>
          </a:p>
        </p:txBody>
      </p:sp>
    </p:spTree>
    <p:extLst>
      <p:ext uri="{BB962C8B-B14F-4D97-AF65-F5344CB8AC3E}">
        <p14:creationId xmlns:p14="http://schemas.microsoft.com/office/powerpoint/2010/main" val="28472166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90E9C31-3575-3F47-BA06-0B0D17D65AAD}"/>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8653CC1-3C6D-674B-96FB-AA92E5352884}"/>
              </a:ext>
            </a:extLst>
          </p:cNvPr>
          <p:cNvSpPr>
            <a:spLocks noGrp="1"/>
          </p:cNvSpPr>
          <p:nvPr>
            <p:ph type="body" orient="vert" idx="1"/>
          </p:nvPr>
        </p:nvSpPr>
        <p:spPr>
          <a:xfrm>
            <a:off x="628650" y="365125"/>
            <a:ext cx="57626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3FCA5-6975-474E-91EB-F5361A78EA88}"/>
              </a:ext>
            </a:extLst>
          </p:cNvPr>
          <p:cNvSpPr>
            <a:spLocks noGrp="1"/>
          </p:cNvSpPr>
          <p:nvPr>
            <p:ph type="dt" sz="half" idx="10"/>
          </p:nvPr>
        </p:nvSpPr>
        <p:spPr/>
        <p:txBody>
          <a:bodyPr/>
          <a:lstStyle/>
          <a:p>
            <a:fld id="{9E504279-6EDC-A94C-8AD1-C2C69C3B432D}" type="datetimeFigureOut">
              <a:rPr lang="en-US" smtClean="0"/>
              <a:t>5/17/18</a:t>
            </a:fld>
            <a:endParaRPr lang="en-US" dirty="0"/>
          </a:p>
        </p:txBody>
      </p:sp>
      <p:sp>
        <p:nvSpPr>
          <p:cNvPr id="5" name="Footer Placeholder 4">
            <a:extLst>
              <a:ext uri="{FF2B5EF4-FFF2-40B4-BE49-F238E27FC236}">
                <a16:creationId xmlns:a16="http://schemas.microsoft.com/office/drawing/2014/main" id="{429A5785-6143-7D4A-B480-98FE22C2410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9FB7372-DB4F-014C-BFCC-C5CA60F229D5}"/>
              </a:ext>
            </a:extLst>
          </p:cNvPr>
          <p:cNvSpPr>
            <a:spLocks noGrp="1"/>
          </p:cNvSpPr>
          <p:nvPr>
            <p:ph type="sldNum" sz="quarter" idx="12"/>
          </p:nvPr>
        </p:nvSpPr>
        <p:spPr/>
        <p:txBody>
          <a:bodyPr/>
          <a:lstStyle/>
          <a:p>
            <a:fld id="{BEC0A08A-C26B-EB43-8BCC-CA298FECD147}" type="slidenum">
              <a:rPr lang="en-US" smtClean="0"/>
              <a:t>‹#›</a:t>
            </a:fld>
            <a:endParaRPr lang="en-US" dirty="0"/>
          </a:p>
        </p:txBody>
      </p:sp>
    </p:spTree>
    <p:extLst>
      <p:ext uri="{BB962C8B-B14F-4D97-AF65-F5344CB8AC3E}">
        <p14:creationId xmlns:p14="http://schemas.microsoft.com/office/powerpoint/2010/main" val="26276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C9234E8-3500-49A1-A738-EF493650556A}" type="datetime4">
              <a:rPr lang="en-US" smtClean="0"/>
              <a:t>May 17, 2018</a:t>
            </a:fld>
            <a:endParaRPr lang="en-US" dirty="0"/>
          </a:p>
        </p:txBody>
      </p:sp>
      <p:sp>
        <p:nvSpPr>
          <p:cNvPr id="5" name="Footer Placeholder 4"/>
          <p:cNvSpPr>
            <a:spLocks noGrp="1"/>
          </p:cNvSpPr>
          <p:nvPr>
            <p:ph type="ftr" sz="quarter" idx="11"/>
          </p:nvPr>
        </p:nvSpPr>
        <p:spPr/>
        <p:txBody>
          <a:bodyPr/>
          <a:lstStyle/>
          <a:p>
            <a:r>
              <a:rPr lang="en-US" dirty="0"/>
              <a:t>University Budget Office</a:t>
            </a:r>
          </a:p>
        </p:txBody>
      </p:sp>
      <p:sp>
        <p:nvSpPr>
          <p:cNvPr id="6" name="Slide Number Placeholder 5"/>
          <p:cNvSpPr>
            <a:spLocks noGrp="1"/>
          </p:cNvSpPr>
          <p:nvPr>
            <p:ph type="sldNum" sz="quarter" idx="12"/>
          </p:nvPr>
        </p:nvSpPr>
        <p:spPr/>
        <p:txBody>
          <a:bodyPr/>
          <a:lstStyle/>
          <a:p>
            <a:fld id="{38668480-D0CD-43BA-BF32-ADD9A6A4BA1F}" type="slidenum">
              <a:rPr lang="en-US" smtClean="0"/>
              <a:t>‹#›</a:t>
            </a:fld>
            <a:endParaRPr lang="en-US" dirty="0"/>
          </a:p>
        </p:txBody>
      </p:sp>
    </p:spTree>
    <p:extLst>
      <p:ext uri="{BB962C8B-B14F-4D97-AF65-F5344CB8AC3E}">
        <p14:creationId xmlns:p14="http://schemas.microsoft.com/office/powerpoint/2010/main" val="723645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E16BA20-AC6E-4B92-AD66-01147CB5A3CE}" type="datetime4">
              <a:rPr lang="en-US" smtClean="0"/>
              <a:t>May 17, 2018</a:t>
            </a:fld>
            <a:endParaRPr lang="en-US" dirty="0"/>
          </a:p>
        </p:txBody>
      </p:sp>
      <p:sp>
        <p:nvSpPr>
          <p:cNvPr id="6" name="Footer Placeholder 5"/>
          <p:cNvSpPr>
            <a:spLocks noGrp="1"/>
          </p:cNvSpPr>
          <p:nvPr>
            <p:ph type="ftr" sz="quarter" idx="11"/>
          </p:nvPr>
        </p:nvSpPr>
        <p:spPr/>
        <p:txBody>
          <a:bodyPr/>
          <a:lstStyle/>
          <a:p>
            <a:r>
              <a:rPr lang="en-US" dirty="0"/>
              <a:t>University Budget Office</a:t>
            </a:r>
          </a:p>
        </p:txBody>
      </p:sp>
      <p:sp>
        <p:nvSpPr>
          <p:cNvPr id="7" name="Slide Number Placeholder 6"/>
          <p:cNvSpPr>
            <a:spLocks noGrp="1"/>
          </p:cNvSpPr>
          <p:nvPr>
            <p:ph type="sldNum" sz="quarter" idx="12"/>
          </p:nvPr>
        </p:nvSpPr>
        <p:spPr/>
        <p:txBody>
          <a:bodyPr/>
          <a:lstStyle/>
          <a:p>
            <a:fld id="{38668480-D0CD-43BA-BF32-ADD9A6A4BA1F}" type="slidenum">
              <a:rPr lang="en-US" smtClean="0"/>
              <a:t>‹#›</a:t>
            </a:fld>
            <a:endParaRPr lang="en-US" dirty="0"/>
          </a:p>
        </p:txBody>
      </p:sp>
    </p:spTree>
    <p:extLst>
      <p:ext uri="{BB962C8B-B14F-4D97-AF65-F5344CB8AC3E}">
        <p14:creationId xmlns:p14="http://schemas.microsoft.com/office/powerpoint/2010/main" val="1525599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95255CC-0576-42B2-A67A-DD3DBEB249F8}" type="datetime4">
              <a:rPr lang="en-US" smtClean="0"/>
              <a:t>May 17, 2018</a:t>
            </a:fld>
            <a:endParaRPr lang="en-US" dirty="0"/>
          </a:p>
        </p:txBody>
      </p:sp>
      <p:sp>
        <p:nvSpPr>
          <p:cNvPr id="8" name="Footer Placeholder 7"/>
          <p:cNvSpPr>
            <a:spLocks noGrp="1"/>
          </p:cNvSpPr>
          <p:nvPr>
            <p:ph type="ftr" sz="quarter" idx="11"/>
          </p:nvPr>
        </p:nvSpPr>
        <p:spPr/>
        <p:txBody>
          <a:bodyPr/>
          <a:lstStyle/>
          <a:p>
            <a:r>
              <a:rPr lang="en-US" dirty="0"/>
              <a:t>University Budget Office</a:t>
            </a:r>
          </a:p>
        </p:txBody>
      </p:sp>
      <p:sp>
        <p:nvSpPr>
          <p:cNvPr id="9" name="Slide Number Placeholder 8"/>
          <p:cNvSpPr>
            <a:spLocks noGrp="1"/>
          </p:cNvSpPr>
          <p:nvPr>
            <p:ph type="sldNum" sz="quarter" idx="12"/>
          </p:nvPr>
        </p:nvSpPr>
        <p:spPr/>
        <p:txBody>
          <a:bodyPr/>
          <a:lstStyle/>
          <a:p>
            <a:fld id="{38668480-D0CD-43BA-BF32-ADD9A6A4BA1F}" type="slidenum">
              <a:rPr lang="en-US" smtClean="0"/>
              <a:t>‹#›</a:t>
            </a:fld>
            <a:endParaRPr lang="en-US" dirty="0"/>
          </a:p>
        </p:txBody>
      </p:sp>
    </p:spTree>
    <p:extLst>
      <p:ext uri="{BB962C8B-B14F-4D97-AF65-F5344CB8AC3E}">
        <p14:creationId xmlns:p14="http://schemas.microsoft.com/office/powerpoint/2010/main" val="2202530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AAF4B5-29DD-4EF5-B831-A061F74297D1}" type="datetime4">
              <a:rPr lang="en-US" smtClean="0"/>
              <a:t>May 17, 2018</a:t>
            </a:fld>
            <a:endParaRPr lang="en-US" dirty="0"/>
          </a:p>
        </p:txBody>
      </p:sp>
      <p:sp>
        <p:nvSpPr>
          <p:cNvPr id="4" name="Footer Placeholder 3"/>
          <p:cNvSpPr>
            <a:spLocks noGrp="1"/>
          </p:cNvSpPr>
          <p:nvPr>
            <p:ph type="ftr" sz="quarter" idx="11"/>
          </p:nvPr>
        </p:nvSpPr>
        <p:spPr/>
        <p:txBody>
          <a:bodyPr/>
          <a:lstStyle/>
          <a:p>
            <a:r>
              <a:rPr lang="en-US" dirty="0"/>
              <a:t>University Budget Office</a:t>
            </a:r>
          </a:p>
        </p:txBody>
      </p:sp>
      <p:sp>
        <p:nvSpPr>
          <p:cNvPr id="5" name="Slide Number Placeholder 4"/>
          <p:cNvSpPr>
            <a:spLocks noGrp="1"/>
          </p:cNvSpPr>
          <p:nvPr>
            <p:ph type="sldNum" sz="quarter" idx="12"/>
          </p:nvPr>
        </p:nvSpPr>
        <p:spPr/>
        <p:txBody>
          <a:bodyPr/>
          <a:lstStyle/>
          <a:p>
            <a:fld id="{38668480-D0CD-43BA-BF32-ADD9A6A4BA1F}" type="slidenum">
              <a:rPr lang="en-US" smtClean="0"/>
              <a:t>‹#›</a:t>
            </a:fld>
            <a:endParaRPr lang="en-US" dirty="0"/>
          </a:p>
        </p:txBody>
      </p:sp>
    </p:spTree>
    <p:extLst>
      <p:ext uri="{BB962C8B-B14F-4D97-AF65-F5344CB8AC3E}">
        <p14:creationId xmlns:p14="http://schemas.microsoft.com/office/powerpoint/2010/main" val="420433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1477BB-A44F-443A-ABAA-BF8593BB2152}" type="datetime4">
              <a:rPr lang="en-US" smtClean="0"/>
              <a:t>May 17, 2018</a:t>
            </a:fld>
            <a:endParaRPr lang="en-US" dirty="0"/>
          </a:p>
        </p:txBody>
      </p:sp>
      <p:sp>
        <p:nvSpPr>
          <p:cNvPr id="3" name="Footer Placeholder 2"/>
          <p:cNvSpPr>
            <a:spLocks noGrp="1"/>
          </p:cNvSpPr>
          <p:nvPr>
            <p:ph type="ftr" sz="quarter" idx="11"/>
          </p:nvPr>
        </p:nvSpPr>
        <p:spPr/>
        <p:txBody>
          <a:bodyPr/>
          <a:lstStyle/>
          <a:p>
            <a:r>
              <a:rPr lang="en-US" dirty="0"/>
              <a:t>University Budget Office</a:t>
            </a:r>
          </a:p>
        </p:txBody>
      </p:sp>
      <p:sp>
        <p:nvSpPr>
          <p:cNvPr id="4" name="Slide Number Placeholder 3"/>
          <p:cNvSpPr>
            <a:spLocks noGrp="1"/>
          </p:cNvSpPr>
          <p:nvPr>
            <p:ph type="sldNum" sz="quarter" idx="12"/>
          </p:nvPr>
        </p:nvSpPr>
        <p:spPr/>
        <p:txBody>
          <a:bodyPr/>
          <a:lstStyle/>
          <a:p>
            <a:fld id="{38668480-D0CD-43BA-BF32-ADD9A6A4BA1F}" type="slidenum">
              <a:rPr lang="en-US" smtClean="0"/>
              <a:t>‹#›</a:t>
            </a:fld>
            <a:endParaRPr lang="en-US" dirty="0"/>
          </a:p>
        </p:txBody>
      </p:sp>
    </p:spTree>
    <p:extLst>
      <p:ext uri="{BB962C8B-B14F-4D97-AF65-F5344CB8AC3E}">
        <p14:creationId xmlns:p14="http://schemas.microsoft.com/office/powerpoint/2010/main" val="3041884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E920AAD6-6C10-4431-AABF-0489447E35E3}" type="datetime4">
              <a:rPr lang="en-US" smtClean="0"/>
              <a:t>May 17, 2018</a:t>
            </a:fld>
            <a:endParaRPr lang="en-US" dirty="0"/>
          </a:p>
        </p:txBody>
      </p:sp>
      <p:sp>
        <p:nvSpPr>
          <p:cNvPr id="6" name="Footer Placeholder 5"/>
          <p:cNvSpPr>
            <a:spLocks noGrp="1"/>
          </p:cNvSpPr>
          <p:nvPr>
            <p:ph type="ftr" sz="quarter" idx="11"/>
          </p:nvPr>
        </p:nvSpPr>
        <p:spPr/>
        <p:txBody>
          <a:bodyPr/>
          <a:lstStyle/>
          <a:p>
            <a:r>
              <a:rPr lang="en-US" dirty="0"/>
              <a:t>University Budget Office</a:t>
            </a:r>
          </a:p>
        </p:txBody>
      </p:sp>
      <p:sp>
        <p:nvSpPr>
          <p:cNvPr id="7" name="Slide Number Placeholder 6"/>
          <p:cNvSpPr>
            <a:spLocks noGrp="1"/>
          </p:cNvSpPr>
          <p:nvPr>
            <p:ph type="sldNum" sz="quarter" idx="12"/>
          </p:nvPr>
        </p:nvSpPr>
        <p:spPr/>
        <p:txBody>
          <a:bodyPr/>
          <a:lstStyle/>
          <a:p>
            <a:fld id="{38668480-D0CD-43BA-BF32-ADD9A6A4BA1F}" type="slidenum">
              <a:rPr lang="en-US" smtClean="0"/>
              <a:t>‹#›</a:t>
            </a:fld>
            <a:endParaRPr lang="en-US" dirty="0"/>
          </a:p>
        </p:txBody>
      </p:sp>
    </p:spTree>
    <p:extLst>
      <p:ext uri="{BB962C8B-B14F-4D97-AF65-F5344CB8AC3E}">
        <p14:creationId xmlns:p14="http://schemas.microsoft.com/office/powerpoint/2010/main" val="2251159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77AB9D0F-1654-41EE-93C5-7E5B5B26B10B}" type="datetime4">
              <a:rPr lang="en-US" smtClean="0"/>
              <a:t>May 17, 2018</a:t>
            </a:fld>
            <a:endParaRPr lang="en-US" dirty="0"/>
          </a:p>
        </p:txBody>
      </p:sp>
      <p:sp>
        <p:nvSpPr>
          <p:cNvPr id="6" name="Footer Placeholder 5"/>
          <p:cNvSpPr>
            <a:spLocks noGrp="1"/>
          </p:cNvSpPr>
          <p:nvPr>
            <p:ph type="ftr" sz="quarter" idx="11"/>
          </p:nvPr>
        </p:nvSpPr>
        <p:spPr/>
        <p:txBody>
          <a:bodyPr/>
          <a:lstStyle/>
          <a:p>
            <a:r>
              <a:rPr lang="en-US" dirty="0"/>
              <a:t>University Budget Office</a:t>
            </a:r>
          </a:p>
        </p:txBody>
      </p:sp>
      <p:sp>
        <p:nvSpPr>
          <p:cNvPr id="7" name="Slide Number Placeholder 6"/>
          <p:cNvSpPr>
            <a:spLocks noGrp="1"/>
          </p:cNvSpPr>
          <p:nvPr>
            <p:ph type="sldNum" sz="quarter" idx="12"/>
          </p:nvPr>
        </p:nvSpPr>
        <p:spPr/>
        <p:txBody>
          <a:bodyPr/>
          <a:lstStyle/>
          <a:p>
            <a:fld id="{38668480-D0CD-43BA-BF32-ADD9A6A4BA1F}" type="slidenum">
              <a:rPr lang="en-US" smtClean="0"/>
              <a:t>‹#›</a:t>
            </a:fld>
            <a:endParaRPr lang="en-US" dirty="0"/>
          </a:p>
        </p:txBody>
      </p:sp>
    </p:spTree>
    <p:extLst>
      <p:ext uri="{BB962C8B-B14F-4D97-AF65-F5344CB8AC3E}">
        <p14:creationId xmlns:p14="http://schemas.microsoft.com/office/powerpoint/2010/main" val="186524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0B5A228-EB73-45FE-A190-DC7DF3243539}" type="datetime4">
              <a:rPr lang="en-US" smtClean="0"/>
              <a:t>May 17, 2018</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dirty="0"/>
              <a:t>University Budget Office</a:t>
            </a: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8668480-D0CD-43BA-BF32-ADD9A6A4BA1F}" type="slidenum">
              <a:rPr lang="en-US" smtClean="0"/>
              <a:t>‹#›</a:t>
            </a:fld>
            <a:endParaRPr lang="en-US" dirty="0"/>
          </a:p>
        </p:txBody>
      </p:sp>
    </p:spTree>
    <p:extLst>
      <p:ext uri="{BB962C8B-B14F-4D97-AF65-F5344CB8AC3E}">
        <p14:creationId xmlns:p14="http://schemas.microsoft.com/office/powerpoint/2010/main" val="16696924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781CC8C-493F-7847-8D08-2D2FCD8C59A0}"/>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BD4572D-C8F8-E049-A93C-A2CD0D098853}"/>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5ED99C-6639-8345-89E1-BDB80E3D2396}"/>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504279-6EDC-A94C-8AD1-C2C69C3B432D}" type="datetimeFigureOut">
              <a:rPr lang="en-US" smtClean="0"/>
              <a:t>5/17/18</a:t>
            </a:fld>
            <a:endParaRPr lang="en-US" dirty="0"/>
          </a:p>
        </p:txBody>
      </p:sp>
      <p:sp>
        <p:nvSpPr>
          <p:cNvPr id="5" name="Footer Placeholder 4">
            <a:extLst>
              <a:ext uri="{FF2B5EF4-FFF2-40B4-BE49-F238E27FC236}">
                <a16:creationId xmlns:a16="http://schemas.microsoft.com/office/drawing/2014/main" id="{18F8E2FF-AC52-2A44-97FD-3710664F7432}"/>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0D899EA6-C372-B342-8763-E71A6542BE29}"/>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C0A08A-C26B-EB43-8BCC-CA298FECD147}" type="slidenum">
              <a:rPr lang="en-US" smtClean="0"/>
              <a:t>‹#›</a:t>
            </a:fld>
            <a:endParaRPr lang="en-US" dirty="0"/>
          </a:p>
        </p:txBody>
      </p:sp>
    </p:spTree>
    <p:extLst>
      <p:ext uri="{BB962C8B-B14F-4D97-AF65-F5344CB8AC3E}">
        <p14:creationId xmlns:p14="http://schemas.microsoft.com/office/powerpoint/2010/main" val="209358984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tiff"/><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alphaModFix amt="35000"/>
            <a:lum/>
          </a:blip>
          <a:srcRect/>
          <a:stretch>
            <a:fillRect l="-18000" t="-7000" r="-31000" b="7000"/>
          </a:stretch>
        </a:blipFill>
        <a:effectLst/>
      </p:bgPr>
    </p:bg>
    <p:spTree>
      <p:nvGrpSpPr>
        <p:cNvPr id="1" name=""/>
        <p:cNvGrpSpPr/>
        <p:nvPr/>
      </p:nvGrpSpPr>
      <p:grpSpPr>
        <a:xfrm>
          <a:off x="0" y="0"/>
          <a:ext cx="0" cy="0"/>
          <a:chOff x="0" y="0"/>
          <a:chExt cx="0" cy="0"/>
        </a:xfrm>
      </p:grpSpPr>
      <p:sp>
        <p:nvSpPr>
          <p:cNvPr id="3" name="Rectangle 2"/>
          <p:cNvSpPr/>
          <p:nvPr/>
        </p:nvSpPr>
        <p:spPr>
          <a:xfrm>
            <a:off x="1" y="6248400"/>
            <a:ext cx="9144000" cy="533400"/>
          </a:xfrm>
          <a:prstGeom prst="rect">
            <a:avLst/>
          </a:prstGeom>
          <a:solidFill>
            <a:srgbClr val="8DBAE6"/>
          </a:solidFill>
          <a:ln>
            <a:solidFill>
              <a:srgbClr val="8DBA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5"/>
          <p:cNvSpPr>
            <a:spLocks noGrp="1"/>
          </p:cNvSpPr>
          <p:nvPr>
            <p:ph type="ctrTitle"/>
          </p:nvPr>
        </p:nvSpPr>
        <p:spPr>
          <a:xfrm>
            <a:off x="962111" y="1783222"/>
            <a:ext cx="7772400" cy="1905000"/>
          </a:xfrm>
        </p:spPr>
        <p:txBody>
          <a:bodyPr>
            <a:normAutofit fontScale="90000"/>
          </a:bodyPr>
          <a:lstStyle/>
          <a:p>
            <a:br>
              <a:rPr lang="en-US" sz="4700" b="1" dirty="0">
                <a:latin typeface="Georgia" panose="02040502050405020303" pitchFamily="18" charset="0"/>
              </a:rPr>
            </a:br>
            <a:br>
              <a:rPr lang="en-US" sz="4700" b="1" dirty="0">
                <a:latin typeface="Georgia" panose="02040502050405020303" pitchFamily="18" charset="0"/>
              </a:rPr>
            </a:br>
            <a:r>
              <a:rPr lang="en-US" sz="4700" b="1" dirty="0">
                <a:latin typeface="Georgia" panose="02040502050405020303" pitchFamily="18" charset="0"/>
              </a:rPr>
              <a:t>Share.Shape.Unite.</a:t>
            </a:r>
            <a:br>
              <a:rPr lang="en-US" sz="4700" b="1" dirty="0">
                <a:latin typeface="Georgia" panose="02040502050405020303" pitchFamily="18" charset="0"/>
              </a:rPr>
            </a:br>
            <a:r>
              <a:rPr lang="en-US" sz="4700" b="1" dirty="0">
                <a:latin typeface="Georgia" panose="02040502050405020303" pitchFamily="18" charset="0"/>
              </a:rPr>
              <a:t>Building our Future @ SSU</a:t>
            </a:r>
            <a:br>
              <a:rPr lang="en-US" sz="4900" b="1" dirty="0">
                <a:latin typeface="Lucida Sans" panose="020B0602030504020204" pitchFamily="34" charset="0"/>
              </a:rPr>
            </a:br>
            <a:r>
              <a:rPr lang="en-US" sz="3600" dirty="0">
                <a:latin typeface="Georgia" panose="02040502050405020303" pitchFamily="18" charset="0"/>
              </a:rPr>
              <a:t>Sonoma State University</a:t>
            </a:r>
            <a:br>
              <a:rPr lang="en-US" sz="3600" dirty="0">
                <a:latin typeface="Georgia" panose="02040502050405020303" pitchFamily="18" charset="0"/>
              </a:rPr>
            </a:br>
            <a:r>
              <a:rPr lang="en-US" sz="3600" dirty="0">
                <a:latin typeface="Georgia" panose="02040502050405020303" pitchFamily="18" charset="0"/>
              </a:rPr>
              <a:t>Academic Senate </a:t>
            </a:r>
            <a:br>
              <a:rPr lang="en-US" sz="3600" dirty="0">
                <a:latin typeface="Georgia" panose="02040502050405020303" pitchFamily="18" charset="0"/>
              </a:rPr>
            </a:br>
            <a:r>
              <a:rPr lang="en-US" sz="3600" dirty="0">
                <a:latin typeface="Georgia" panose="02040502050405020303" pitchFamily="18" charset="0"/>
              </a:rPr>
              <a:t>May 17, 2018</a:t>
            </a:r>
          </a:p>
        </p:txBody>
      </p:sp>
      <p:pic>
        <p:nvPicPr>
          <p:cNvPr id="1032" name="Picture 8" descr="http://cdn.zenfolio.net/zf/img/null.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5575" y="-136525"/>
            <a:ext cx="76200" cy="762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cdn.zenfolio.net/zf/img/null.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7975" y="15875"/>
            <a:ext cx="76200" cy="76200"/>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http://cdn.zenfolio.net/zf/img/null.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0375" y="168275"/>
            <a:ext cx="76200" cy="762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82508785-F607-D847-8973-EEA7576D6690}"/>
              </a:ext>
            </a:extLst>
          </p:cNvPr>
          <p:cNvPicPr>
            <a:picLocks noChangeAspect="1"/>
          </p:cNvPicPr>
          <p:nvPr/>
        </p:nvPicPr>
        <p:blipFill>
          <a:blip r:embed="rId5"/>
          <a:stretch>
            <a:fillRect/>
          </a:stretch>
        </p:blipFill>
        <p:spPr>
          <a:xfrm>
            <a:off x="2362198" y="4948606"/>
            <a:ext cx="4972225" cy="1833194"/>
          </a:xfrm>
          <a:prstGeom prst="rect">
            <a:avLst/>
          </a:prstGeom>
        </p:spPr>
      </p:pic>
    </p:spTree>
    <p:extLst>
      <p:ext uri="{BB962C8B-B14F-4D97-AF65-F5344CB8AC3E}">
        <p14:creationId xmlns:p14="http://schemas.microsoft.com/office/powerpoint/2010/main" val="28448020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B45AB-2EAB-0644-818E-2003114EF158}"/>
              </a:ext>
            </a:extLst>
          </p:cNvPr>
          <p:cNvSpPr>
            <a:spLocks noGrp="1"/>
          </p:cNvSpPr>
          <p:nvPr>
            <p:ph type="title"/>
          </p:nvPr>
        </p:nvSpPr>
        <p:spPr/>
        <p:txBody>
          <a:bodyPr>
            <a:normAutofit/>
          </a:bodyPr>
          <a:lstStyle/>
          <a:p>
            <a:r>
              <a:rPr lang="en-US" sz="3600" u="sng" dirty="0">
                <a:latin typeface="+mn-lt"/>
              </a:rPr>
              <a:t>Priority #1</a:t>
            </a:r>
            <a:br>
              <a:rPr lang="en-US" sz="3500" dirty="0">
                <a:latin typeface="+mn-lt"/>
              </a:rPr>
            </a:br>
            <a:endParaRPr lang="en-US" sz="3500" dirty="0">
              <a:latin typeface="+mn-lt"/>
            </a:endParaRPr>
          </a:p>
        </p:txBody>
      </p:sp>
      <p:sp>
        <p:nvSpPr>
          <p:cNvPr id="3" name="Content Placeholder 2">
            <a:extLst>
              <a:ext uri="{FF2B5EF4-FFF2-40B4-BE49-F238E27FC236}">
                <a16:creationId xmlns:a16="http://schemas.microsoft.com/office/drawing/2014/main" id="{B6CEB143-9E2C-2B4E-9F0B-188FBD8A1CE3}"/>
              </a:ext>
            </a:extLst>
          </p:cNvPr>
          <p:cNvSpPr>
            <a:spLocks noGrp="1"/>
          </p:cNvSpPr>
          <p:nvPr>
            <p:ph idx="1"/>
          </p:nvPr>
        </p:nvSpPr>
        <p:spPr>
          <a:xfrm>
            <a:off x="646895" y="1319638"/>
            <a:ext cx="7886700" cy="5029200"/>
          </a:xfrm>
        </p:spPr>
        <p:txBody>
          <a:bodyPr>
            <a:noAutofit/>
          </a:bodyPr>
          <a:lstStyle/>
          <a:p>
            <a:pPr marL="0" indent="0">
              <a:buNone/>
            </a:pPr>
            <a:r>
              <a:rPr lang="en-US" sz="3200" b="1" dirty="0"/>
              <a:t>Student Success</a:t>
            </a:r>
          </a:p>
          <a:p>
            <a:pPr marL="0" indent="0">
              <a:buNone/>
            </a:pPr>
            <a:br>
              <a:rPr lang="en-US" sz="3200" dirty="0"/>
            </a:br>
            <a:r>
              <a:rPr lang="en-US" sz="3200" dirty="0"/>
              <a:t>Sonoma State aspires to be a national model for student success, which includes all aspects of the student experience, from academics to campus life to graduation. All members of our campus community have the responsibility to serve students with integrity and to provide the support services students need to succeed. </a:t>
            </a:r>
            <a:endParaRPr lang="en-US" sz="2200" dirty="0"/>
          </a:p>
        </p:txBody>
      </p:sp>
      <p:sp>
        <p:nvSpPr>
          <p:cNvPr id="5" name="Slide Number Placeholder 4">
            <a:extLst>
              <a:ext uri="{FF2B5EF4-FFF2-40B4-BE49-F238E27FC236}">
                <a16:creationId xmlns:a16="http://schemas.microsoft.com/office/drawing/2014/main" id="{48E7E9B0-6153-1C4A-9364-CD0C1753CB67}"/>
              </a:ext>
            </a:extLst>
          </p:cNvPr>
          <p:cNvSpPr>
            <a:spLocks noGrp="1"/>
          </p:cNvSpPr>
          <p:nvPr>
            <p:ph type="sldNum" sz="quarter" idx="12"/>
          </p:nvPr>
        </p:nvSpPr>
        <p:spPr/>
        <p:txBody>
          <a:bodyPr/>
          <a:lstStyle/>
          <a:p>
            <a:fld id="{38668480-D0CD-43BA-BF32-ADD9A6A4BA1F}" type="slidenum">
              <a:rPr lang="en-US" smtClean="0"/>
              <a:t>10</a:t>
            </a:fld>
            <a:endParaRPr lang="en-US" dirty="0"/>
          </a:p>
        </p:txBody>
      </p:sp>
      <p:pic>
        <p:nvPicPr>
          <p:cNvPr id="8" name="Picture 7">
            <a:extLst>
              <a:ext uri="{FF2B5EF4-FFF2-40B4-BE49-F238E27FC236}">
                <a16:creationId xmlns:a16="http://schemas.microsoft.com/office/drawing/2014/main" id="{4E225346-A9DA-BD4D-854D-A0C693DA3AD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9200" y="5727417"/>
            <a:ext cx="4114800" cy="1130584"/>
          </a:xfrm>
          <a:prstGeom prst="rect">
            <a:avLst/>
          </a:prstGeom>
        </p:spPr>
      </p:pic>
    </p:spTree>
    <p:extLst>
      <p:ext uri="{BB962C8B-B14F-4D97-AF65-F5344CB8AC3E}">
        <p14:creationId xmlns:p14="http://schemas.microsoft.com/office/powerpoint/2010/main" val="8478640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B45AB-2EAB-0644-818E-2003114EF158}"/>
              </a:ext>
            </a:extLst>
          </p:cNvPr>
          <p:cNvSpPr>
            <a:spLocks noGrp="1"/>
          </p:cNvSpPr>
          <p:nvPr>
            <p:ph type="title"/>
          </p:nvPr>
        </p:nvSpPr>
        <p:spPr/>
        <p:txBody>
          <a:bodyPr>
            <a:normAutofit/>
          </a:bodyPr>
          <a:lstStyle/>
          <a:p>
            <a:r>
              <a:rPr lang="en-US" sz="3600" u="sng" dirty="0">
                <a:latin typeface="+mn-lt"/>
              </a:rPr>
              <a:t>Priority #2</a:t>
            </a:r>
            <a:br>
              <a:rPr lang="en-US" sz="3500" dirty="0">
                <a:latin typeface="+mn-lt"/>
              </a:rPr>
            </a:br>
            <a:endParaRPr lang="en-US" sz="3500" dirty="0">
              <a:latin typeface="+mn-lt"/>
            </a:endParaRPr>
          </a:p>
        </p:txBody>
      </p:sp>
      <p:sp>
        <p:nvSpPr>
          <p:cNvPr id="3" name="Content Placeholder 2">
            <a:extLst>
              <a:ext uri="{FF2B5EF4-FFF2-40B4-BE49-F238E27FC236}">
                <a16:creationId xmlns:a16="http://schemas.microsoft.com/office/drawing/2014/main" id="{B6CEB143-9E2C-2B4E-9F0B-188FBD8A1CE3}"/>
              </a:ext>
            </a:extLst>
          </p:cNvPr>
          <p:cNvSpPr>
            <a:spLocks noGrp="1"/>
          </p:cNvSpPr>
          <p:nvPr>
            <p:ph idx="1"/>
          </p:nvPr>
        </p:nvSpPr>
        <p:spPr>
          <a:xfrm>
            <a:off x="646895" y="1319638"/>
            <a:ext cx="7886700" cy="5029200"/>
          </a:xfrm>
        </p:spPr>
        <p:txBody>
          <a:bodyPr>
            <a:noAutofit/>
          </a:bodyPr>
          <a:lstStyle/>
          <a:p>
            <a:pPr marL="0" indent="0">
              <a:buNone/>
            </a:pPr>
            <a:r>
              <a:rPr lang="en-US" sz="3200" b="1" dirty="0"/>
              <a:t>Academic Excellence and Innovation</a:t>
            </a:r>
          </a:p>
          <a:p>
            <a:pPr marL="0" indent="0">
              <a:buNone/>
            </a:pPr>
            <a:br>
              <a:rPr lang="en-US" sz="3000" dirty="0"/>
            </a:br>
            <a:r>
              <a:rPr lang="en-US" sz="3000" dirty="0"/>
              <a:t>Sonoma State has high-quality, innovative academic programs that prepare students to flourish in a changing workforce and world. By educating beyond classroom walls and across disciplines, Sonoma State promotes synergy and creativity in a dynamic educational environment that responds to regional workforce and community needs.</a:t>
            </a:r>
          </a:p>
        </p:txBody>
      </p:sp>
      <p:sp>
        <p:nvSpPr>
          <p:cNvPr id="5" name="Slide Number Placeholder 4">
            <a:extLst>
              <a:ext uri="{FF2B5EF4-FFF2-40B4-BE49-F238E27FC236}">
                <a16:creationId xmlns:a16="http://schemas.microsoft.com/office/drawing/2014/main" id="{48E7E9B0-6153-1C4A-9364-CD0C1753CB67}"/>
              </a:ext>
            </a:extLst>
          </p:cNvPr>
          <p:cNvSpPr>
            <a:spLocks noGrp="1"/>
          </p:cNvSpPr>
          <p:nvPr>
            <p:ph type="sldNum" sz="quarter" idx="12"/>
          </p:nvPr>
        </p:nvSpPr>
        <p:spPr/>
        <p:txBody>
          <a:bodyPr/>
          <a:lstStyle/>
          <a:p>
            <a:fld id="{38668480-D0CD-43BA-BF32-ADD9A6A4BA1F}" type="slidenum">
              <a:rPr lang="en-US" smtClean="0"/>
              <a:t>11</a:t>
            </a:fld>
            <a:endParaRPr lang="en-US" dirty="0"/>
          </a:p>
        </p:txBody>
      </p:sp>
      <p:pic>
        <p:nvPicPr>
          <p:cNvPr id="8" name="Picture 7">
            <a:extLst>
              <a:ext uri="{FF2B5EF4-FFF2-40B4-BE49-F238E27FC236}">
                <a16:creationId xmlns:a16="http://schemas.microsoft.com/office/drawing/2014/main" id="{4E225346-A9DA-BD4D-854D-A0C693DA3AD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9200" y="5727417"/>
            <a:ext cx="4114800" cy="1130584"/>
          </a:xfrm>
          <a:prstGeom prst="rect">
            <a:avLst/>
          </a:prstGeom>
        </p:spPr>
      </p:pic>
    </p:spTree>
    <p:extLst>
      <p:ext uri="{BB962C8B-B14F-4D97-AF65-F5344CB8AC3E}">
        <p14:creationId xmlns:p14="http://schemas.microsoft.com/office/powerpoint/2010/main" val="10800173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B45AB-2EAB-0644-818E-2003114EF158}"/>
              </a:ext>
            </a:extLst>
          </p:cNvPr>
          <p:cNvSpPr>
            <a:spLocks noGrp="1"/>
          </p:cNvSpPr>
          <p:nvPr>
            <p:ph type="title"/>
          </p:nvPr>
        </p:nvSpPr>
        <p:spPr/>
        <p:txBody>
          <a:bodyPr>
            <a:normAutofit/>
          </a:bodyPr>
          <a:lstStyle/>
          <a:p>
            <a:r>
              <a:rPr lang="en-US" sz="3600" u="sng" dirty="0">
                <a:latin typeface="+mn-lt"/>
              </a:rPr>
              <a:t>Priority #3</a:t>
            </a:r>
            <a:br>
              <a:rPr lang="en-US" sz="3500" dirty="0">
                <a:latin typeface="+mn-lt"/>
              </a:rPr>
            </a:br>
            <a:endParaRPr lang="en-US" sz="3500" dirty="0">
              <a:latin typeface="+mn-lt"/>
            </a:endParaRPr>
          </a:p>
        </p:txBody>
      </p:sp>
      <p:sp>
        <p:nvSpPr>
          <p:cNvPr id="3" name="Content Placeholder 2">
            <a:extLst>
              <a:ext uri="{FF2B5EF4-FFF2-40B4-BE49-F238E27FC236}">
                <a16:creationId xmlns:a16="http://schemas.microsoft.com/office/drawing/2014/main" id="{B6CEB143-9E2C-2B4E-9F0B-188FBD8A1CE3}"/>
              </a:ext>
            </a:extLst>
          </p:cNvPr>
          <p:cNvSpPr>
            <a:spLocks noGrp="1"/>
          </p:cNvSpPr>
          <p:nvPr>
            <p:ph idx="1"/>
          </p:nvPr>
        </p:nvSpPr>
        <p:spPr>
          <a:xfrm>
            <a:off x="646895" y="1319638"/>
            <a:ext cx="7886700" cy="5029200"/>
          </a:xfrm>
        </p:spPr>
        <p:txBody>
          <a:bodyPr>
            <a:noAutofit/>
          </a:bodyPr>
          <a:lstStyle/>
          <a:p>
            <a:pPr marL="0" indent="0">
              <a:buNone/>
            </a:pPr>
            <a:r>
              <a:rPr lang="en-US" sz="3200" b="1" dirty="0"/>
              <a:t>Leadership Cultivation</a:t>
            </a:r>
          </a:p>
          <a:p>
            <a:pPr marL="0" indent="0">
              <a:buNone/>
            </a:pPr>
            <a:br>
              <a:rPr lang="en-US" sz="3000" dirty="0"/>
            </a:br>
            <a:r>
              <a:rPr lang="en-US" sz="3200" dirty="0"/>
              <a:t>As the region’s only public four-year university, Sonoma State embraces its leadership role in the North Bay and beyond. We prepare the next generation of leaders by providing students with opportunities to learn the knowledge and skills needed to build a better society both locally and globally.</a:t>
            </a:r>
            <a:endParaRPr lang="en-US" sz="3000" dirty="0"/>
          </a:p>
        </p:txBody>
      </p:sp>
      <p:sp>
        <p:nvSpPr>
          <p:cNvPr id="5" name="Slide Number Placeholder 4">
            <a:extLst>
              <a:ext uri="{FF2B5EF4-FFF2-40B4-BE49-F238E27FC236}">
                <a16:creationId xmlns:a16="http://schemas.microsoft.com/office/drawing/2014/main" id="{48E7E9B0-6153-1C4A-9364-CD0C1753CB67}"/>
              </a:ext>
            </a:extLst>
          </p:cNvPr>
          <p:cNvSpPr>
            <a:spLocks noGrp="1"/>
          </p:cNvSpPr>
          <p:nvPr>
            <p:ph type="sldNum" sz="quarter" idx="12"/>
          </p:nvPr>
        </p:nvSpPr>
        <p:spPr/>
        <p:txBody>
          <a:bodyPr/>
          <a:lstStyle/>
          <a:p>
            <a:fld id="{38668480-D0CD-43BA-BF32-ADD9A6A4BA1F}" type="slidenum">
              <a:rPr lang="en-US" smtClean="0"/>
              <a:t>12</a:t>
            </a:fld>
            <a:endParaRPr lang="en-US" dirty="0"/>
          </a:p>
        </p:txBody>
      </p:sp>
      <p:pic>
        <p:nvPicPr>
          <p:cNvPr id="8" name="Picture 7">
            <a:extLst>
              <a:ext uri="{FF2B5EF4-FFF2-40B4-BE49-F238E27FC236}">
                <a16:creationId xmlns:a16="http://schemas.microsoft.com/office/drawing/2014/main" id="{4E225346-A9DA-BD4D-854D-A0C693DA3AD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9200" y="5727417"/>
            <a:ext cx="4114800" cy="1130584"/>
          </a:xfrm>
          <a:prstGeom prst="rect">
            <a:avLst/>
          </a:prstGeom>
        </p:spPr>
      </p:pic>
    </p:spTree>
    <p:extLst>
      <p:ext uri="{BB962C8B-B14F-4D97-AF65-F5344CB8AC3E}">
        <p14:creationId xmlns:p14="http://schemas.microsoft.com/office/powerpoint/2010/main" val="18261861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B45AB-2EAB-0644-818E-2003114EF158}"/>
              </a:ext>
            </a:extLst>
          </p:cNvPr>
          <p:cNvSpPr>
            <a:spLocks noGrp="1"/>
          </p:cNvSpPr>
          <p:nvPr>
            <p:ph type="title"/>
          </p:nvPr>
        </p:nvSpPr>
        <p:spPr/>
        <p:txBody>
          <a:bodyPr>
            <a:normAutofit/>
          </a:bodyPr>
          <a:lstStyle/>
          <a:p>
            <a:r>
              <a:rPr lang="en-US" sz="3600" u="sng" dirty="0">
                <a:latin typeface="+mn-lt"/>
              </a:rPr>
              <a:t>Priority #4</a:t>
            </a:r>
            <a:br>
              <a:rPr lang="en-US" sz="3500" dirty="0">
                <a:latin typeface="+mn-lt"/>
              </a:rPr>
            </a:br>
            <a:endParaRPr lang="en-US" sz="3500" dirty="0">
              <a:latin typeface="+mn-lt"/>
            </a:endParaRPr>
          </a:p>
        </p:txBody>
      </p:sp>
      <p:sp>
        <p:nvSpPr>
          <p:cNvPr id="3" name="Content Placeholder 2">
            <a:extLst>
              <a:ext uri="{FF2B5EF4-FFF2-40B4-BE49-F238E27FC236}">
                <a16:creationId xmlns:a16="http://schemas.microsoft.com/office/drawing/2014/main" id="{B6CEB143-9E2C-2B4E-9F0B-188FBD8A1CE3}"/>
              </a:ext>
            </a:extLst>
          </p:cNvPr>
          <p:cNvSpPr>
            <a:spLocks noGrp="1"/>
          </p:cNvSpPr>
          <p:nvPr>
            <p:ph idx="1"/>
          </p:nvPr>
        </p:nvSpPr>
        <p:spPr>
          <a:xfrm>
            <a:off x="646895" y="1319638"/>
            <a:ext cx="7886700" cy="5029200"/>
          </a:xfrm>
        </p:spPr>
        <p:txBody>
          <a:bodyPr>
            <a:noAutofit/>
          </a:bodyPr>
          <a:lstStyle/>
          <a:p>
            <a:pPr marL="0" indent="0">
              <a:buNone/>
            </a:pPr>
            <a:r>
              <a:rPr lang="en-US" sz="3200" b="1" dirty="0"/>
              <a:t>Transformative Impact</a:t>
            </a:r>
          </a:p>
          <a:p>
            <a:pPr marL="0" indent="0">
              <a:buNone/>
            </a:pPr>
            <a:br>
              <a:rPr lang="en-US" sz="3200" dirty="0"/>
            </a:br>
            <a:r>
              <a:rPr lang="en-US" sz="3200" dirty="0"/>
              <a:t>Sonoma State transforms the lives of students, families, and communities by providing educational access and opportunity to help all students succeed. Our faculty and staff work to transform our region, our communities, and our academic disciplines through service, research, programming, and outreach.  </a:t>
            </a:r>
            <a:endParaRPr lang="en-US" sz="2200" i="1" dirty="0"/>
          </a:p>
          <a:p>
            <a:pPr marL="0" indent="0">
              <a:lnSpc>
                <a:spcPct val="100000"/>
              </a:lnSpc>
              <a:spcBef>
                <a:spcPts val="0"/>
              </a:spcBef>
              <a:buNone/>
            </a:pPr>
            <a:endParaRPr lang="en-US" sz="2200" dirty="0"/>
          </a:p>
        </p:txBody>
      </p:sp>
      <p:sp>
        <p:nvSpPr>
          <p:cNvPr id="5" name="Slide Number Placeholder 4">
            <a:extLst>
              <a:ext uri="{FF2B5EF4-FFF2-40B4-BE49-F238E27FC236}">
                <a16:creationId xmlns:a16="http://schemas.microsoft.com/office/drawing/2014/main" id="{48E7E9B0-6153-1C4A-9364-CD0C1753CB67}"/>
              </a:ext>
            </a:extLst>
          </p:cNvPr>
          <p:cNvSpPr>
            <a:spLocks noGrp="1"/>
          </p:cNvSpPr>
          <p:nvPr>
            <p:ph type="sldNum" sz="quarter" idx="12"/>
          </p:nvPr>
        </p:nvSpPr>
        <p:spPr/>
        <p:txBody>
          <a:bodyPr/>
          <a:lstStyle/>
          <a:p>
            <a:fld id="{38668480-D0CD-43BA-BF32-ADD9A6A4BA1F}" type="slidenum">
              <a:rPr lang="en-US" smtClean="0"/>
              <a:t>13</a:t>
            </a:fld>
            <a:endParaRPr lang="en-US" dirty="0"/>
          </a:p>
        </p:txBody>
      </p:sp>
      <p:pic>
        <p:nvPicPr>
          <p:cNvPr id="8" name="Picture 7">
            <a:extLst>
              <a:ext uri="{FF2B5EF4-FFF2-40B4-BE49-F238E27FC236}">
                <a16:creationId xmlns:a16="http://schemas.microsoft.com/office/drawing/2014/main" id="{4E225346-A9DA-BD4D-854D-A0C693DA3AD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9200" y="5727417"/>
            <a:ext cx="4114800" cy="1130584"/>
          </a:xfrm>
          <a:prstGeom prst="rect">
            <a:avLst/>
          </a:prstGeom>
        </p:spPr>
      </p:pic>
    </p:spTree>
    <p:extLst>
      <p:ext uri="{BB962C8B-B14F-4D97-AF65-F5344CB8AC3E}">
        <p14:creationId xmlns:p14="http://schemas.microsoft.com/office/powerpoint/2010/main" val="14080308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B45AB-2EAB-0644-818E-2003114EF158}"/>
              </a:ext>
            </a:extLst>
          </p:cNvPr>
          <p:cNvSpPr>
            <a:spLocks noGrp="1"/>
          </p:cNvSpPr>
          <p:nvPr>
            <p:ph type="title"/>
          </p:nvPr>
        </p:nvSpPr>
        <p:spPr/>
        <p:txBody>
          <a:bodyPr/>
          <a:lstStyle/>
          <a:p>
            <a:r>
              <a:rPr lang="en-US" b="1" dirty="0">
                <a:latin typeface="Calibri" panose="020F0502020204030204" pitchFamily="34" charset="0"/>
                <a:cs typeface="Calibri" panose="020F0502020204030204" pitchFamily="34" charset="0"/>
              </a:rPr>
              <a:t>Building our Future @ SSU: Next Steps</a:t>
            </a:r>
          </a:p>
        </p:txBody>
      </p:sp>
      <p:sp>
        <p:nvSpPr>
          <p:cNvPr id="3" name="Content Placeholder 2">
            <a:extLst>
              <a:ext uri="{FF2B5EF4-FFF2-40B4-BE49-F238E27FC236}">
                <a16:creationId xmlns:a16="http://schemas.microsoft.com/office/drawing/2014/main" id="{B6CEB143-9E2C-2B4E-9F0B-188FBD8A1CE3}"/>
              </a:ext>
            </a:extLst>
          </p:cNvPr>
          <p:cNvSpPr>
            <a:spLocks noGrp="1"/>
          </p:cNvSpPr>
          <p:nvPr>
            <p:ph idx="1"/>
          </p:nvPr>
        </p:nvSpPr>
        <p:spPr>
          <a:xfrm>
            <a:off x="628650" y="1371600"/>
            <a:ext cx="7886700" cy="4805363"/>
          </a:xfrm>
        </p:spPr>
        <p:txBody>
          <a:bodyPr>
            <a:normAutofit/>
          </a:bodyPr>
          <a:lstStyle/>
          <a:p>
            <a:pPr marL="0" indent="0">
              <a:buNone/>
            </a:pPr>
            <a:r>
              <a:rPr lang="en-US" sz="2500" b="1" u="sng" dirty="0"/>
              <a:t>Short term (2018-19)</a:t>
            </a:r>
          </a:p>
          <a:p>
            <a:pPr>
              <a:buFont typeface="Wingdings" pitchFamily="2" charset="2"/>
              <a:buChar char="Ø"/>
            </a:pPr>
            <a:r>
              <a:rPr lang="en-US" sz="2500" dirty="0"/>
              <a:t>Training on how to implement the strategic plan  </a:t>
            </a:r>
          </a:p>
          <a:p>
            <a:pPr>
              <a:buFont typeface="Wingdings" pitchFamily="2" charset="2"/>
              <a:buChar char="Ø"/>
            </a:pPr>
            <a:r>
              <a:rPr lang="en-US" sz="2500" dirty="0"/>
              <a:t>Create division plans + unit plans with goals, strategies, and metrics</a:t>
            </a:r>
          </a:p>
          <a:p>
            <a:pPr>
              <a:buFont typeface="Wingdings" pitchFamily="2" charset="2"/>
              <a:buChar char="Ø"/>
            </a:pPr>
            <a:r>
              <a:rPr lang="en-US" sz="2500" dirty="0"/>
              <a:t>Start to align budget to priorities</a:t>
            </a:r>
          </a:p>
          <a:p>
            <a:pPr>
              <a:buFont typeface="Wingdings" pitchFamily="2" charset="2"/>
              <a:buChar char="Ø"/>
            </a:pPr>
            <a:r>
              <a:rPr lang="en-US" sz="2500" dirty="0"/>
              <a:t>Creating an assessment plan so we can assess &amp; adapt</a:t>
            </a:r>
          </a:p>
          <a:p>
            <a:pPr marL="0" indent="0">
              <a:buNone/>
            </a:pPr>
            <a:endParaRPr lang="en-US" sz="2500" dirty="0"/>
          </a:p>
          <a:p>
            <a:pPr marL="0" indent="0">
              <a:buNone/>
            </a:pPr>
            <a:r>
              <a:rPr lang="en-US" sz="2500" b="1" u="sng" dirty="0"/>
              <a:t>Longer term (2019-2025)</a:t>
            </a:r>
          </a:p>
          <a:p>
            <a:pPr>
              <a:buFont typeface="Wingdings" pitchFamily="2" charset="2"/>
              <a:buChar char="Ø"/>
            </a:pPr>
            <a:r>
              <a:rPr lang="en-US" sz="2500" dirty="0"/>
              <a:t>Assess &amp; measure our progress</a:t>
            </a:r>
          </a:p>
          <a:p>
            <a:pPr>
              <a:buFont typeface="Wingdings" pitchFamily="2" charset="2"/>
              <a:buChar char="Ø"/>
            </a:pPr>
            <a:r>
              <a:rPr lang="en-US" sz="2500" dirty="0"/>
              <a:t>Adapt our goals to a changing context</a:t>
            </a:r>
          </a:p>
          <a:p>
            <a:pPr>
              <a:buFont typeface="Wingdings" pitchFamily="2" charset="2"/>
              <a:buChar char="Ø"/>
            </a:pPr>
            <a:endParaRPr lang="en-US" dirty="0"/>
          </a:p>
          <a:p>
            <a:pPr>
              <a:buFont typeface="Wingdings" pitchFamily="2" charset="2"/>
              <a:buChar char="Ø"/>
            </a:pPr>
            <a:endParaRPr lang="en-US" dirty="0"/>
          </a:p>
        </p:txBody>
      </p:sp>
      <p:sp>
        <p:nvSpPr>
          <p:cNvPr id="5" name="Slide Number Placeholder 4">
            <a:extLst>
              <a:ext uri="{FF2B5EF4-FFF2-40B4-BE49-F238E27FC236}">
                <a16:creationId xmlns:a16="http://schemas.microsoft.com/office/drawing/2014/main" id="{48E7E9B0-6153-1C4A-9364-CD0C1753CB67}"/>
              </a:ext>
            </a:extLst>
          </p:cNvPr>
          <p:cNvSpPr>
            <a:spLocks noGrp="1"/>
          </p:cNvSpPr>
          <p:nvPr>
            <p:ph type="sldNum" sz="quarter" idx="12"/>
          </p:nvPr>
        </p:nvSpPr>
        <p:spPr/>
        <p:txBody>
          <a:bodyPr/>
          <a:lstStyle/>
          <a:p>
            <a:fld id="{38668480-D0CD-43BA-BF32-ADD9A6A4BA1F}" type="slidenum">
              <a:rPr lang="en-US" smtClean="0"/>
              <a:t>14</a:t>
            </a:fld>
            <a:endParaRPr lang="en-US" dirty="0"/>
          </a:p>
        </p:txBody>
      </p:sp>
      <p:pic>
        <p:nvPicPr>
          <p:cNvPr id="8" name="Picture 7">
            <a:extLst>
              <a:ext uri="{FF2B5EF4-FFF2-40B4-BE49-F238E27FC236}">
                <a16:creationId xmlns:a16="http://schemas.microsoft.com/office/drawing/2014/main" id="{6EDDFAB2-8BF0-C444-B1F0-281DFDF4D2C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53781" y="5727416"/>
            <a:ext cx="4114800" cy="1130584"/>
          </a:xfrm>
          <a:prstGeom prst="rect">
            <a:avLst/>
          </a:prstGeom>
        </p:spPr>
      </p:pic>
    </p:spTree>
    <p:extLst>
      <p:ext uri="{BB962C8B-B14F-4D97-AF65-F5344CB8AC3E}">
        <p14:creationId xmlns:p14="http://schemas.microsoft.com/office/powerpoint/2010/main" val="3191190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B45AB-2EAB-0644-818E-2003114EF158}"/>
              </a:ext>
            </a:extLst>
          </p:cNvPr>
          <p:cNvSpPr>
            <a:spLocks noGrp="1"/>
          </p:cNvSpPr>
          <p:nvPr>
            <p:ph type="title"/>
          </p:nvPr>
        </p:nvSpPr>
        <p:spPr/>
        <p:txBody>
          <a:bodyPr/>
          <a:lstStyle/>
          <a:p>
            <a:r>
              <a:rPr lang="en-US" b="1" dirty="0">
                <a:latin typeface="Calibri" panose="020F0502020204030204" pitchFamily="34" charset="0"/>
                <a:cs typeface="Calibri" panose="020F0502020204030204" pitchFamily="34" charset="0"/>
              </a:rPr>
              <a:t>Building our Future @ SSU: Next Steps</a:t>
            </a:r>
          </a:p>
        </p:txBody>
      </p:sp>
      <p:sp>
        <p:nvSpPr>
          <p:cNvPr id="3" name="Content Placeholder 2">
            <a:extLst>
              <a:ext uri="{FF2B5EF4-FFF2-40B4-BE49-F238E27FC236}">
                <a16:creationId xmlns:a16="http://schemas.microsoft.com/office/drawing/2014/main" id="{B6CEB143-9E2C-2B4E-9F0B-188FBD8A1CE3}"/>
              </a:ext>
            </a:extLst>
          </p:cNvPr>
          <p:cNvSpPr>
            <a:spLocks noGrp="1"/>
          </p:cNvSpPr>
          <p:nvPr>
            <p:ph idx="1"/>
          </p:nvPr>
        </p:nvSpPr>
        <p:spPr>
          <a:xfrm>
            <a:off x="628650" y="1371600"/>
            <a:ext cx="7886700" cy="4805363"/>
          </a:xfrm>
        </p:spPr>
        <p:txBody>
          <a:bodyPr>
            <a:normAutofit/>
          </a:bodyPr>
          <a:lstStyle/>
          <a:p>
            <a:pPr>
              <a:buFont typeface="Wingdings" pitchFamily="2" charset="2"/>
              <a:buChar char="Ø"/>
            </a:pPr>
            <a:endParaRPr lang="en-US" dirty="0"/>
          </a:p>
          <a:p>
            <a:pPr marL="0" indent="0">
              <a:buNone/>
            </a:pPr>
            <a:r>
              <a:rPr lang="en-US" sz="3000" dirty="0"/>
              <a:t>Our plan is our roadmap and our framework for our success over the next few years. </a:t>
            </a:r>
          </a:p>
          <a:p>
            <a:pPr marL="0" indent="0">
              <a:buNone/>
            </a:pPr>
            <a:endParaRPr lang="en-US" sz="3000" dirty="0"/>
          </a:p>
          <a:p>
            <a:pPr marL="0" indent="0">
              <a:buNone/>
            </a:pPr>
            <a:r>
              <a:rPr lang="en-US" sz="3000" dirty="0"/>
              <a:t>It will guide our strategic budgeting and overall strategic alignment to mission, vision, values, and priorities so we can help SSU be better and stronger for our students, faculty, staff, alumni, and the broader community.</a:t>
            </a:r>
          </a:p>
          <a:p>
            <a:pPr>
              <a:buFont typeface="Wingdings" pitchFamily="2" charset="2"/>
              <a:buChar char="Ø"/>
            </a:pPr>
            <a:endParaRPr lang="en-US" dirty="0"/>
          </a:p>
        </p:txBody>
      </p:sp>
      <p:sp>
        <p:nvSpPr>
          <p:cNvPr id="5" name="Slide Number Placeholder 4">
            <a:extLst>
              <a:ext uri="{FF2B5EF4-FFF2-40B4-BE49-F238E27FC236}">
                <a16:creationId xmlns:a16="http://schemas.microsoft.com/office/drawing/2014/main" id="{48E7E9B0-6153-1C4A-9364-CD0C1753CB67}"/>
              </a:ext>
            </a:extLst>
          </p:cNvPr>
          <p:cNvSpPr>
            <a:spLocks noGrp="1"/>
          </p:cNvSpPr>
          <p:nvPr>
            <p:ph type="sldNum" sz="quarter" idx="12"/>
          </p:nvPr>
        </p:nvSpPr>
        <p:spPr/>
        <p:txBody>
          <a:bodyPr/>
          <a:lstStyle/>
          <a:p>
            <a:fld id="{38668480-D0CD-43BA-BF32-ADD9A6A4BA1F}" type="slidenum">
              <a:rPr lang="en-US" smtClean="0"/>
              <a:t>15</a:t>
            </a:fld>
            <a:endParaRPr lang="en-US" dirty="0"/>
          </a:p>
        </p:txBody>
      </p:sp>
      <p:pic>
        <p:nvPicPr>
          <p:cNvPr id="7" name="Picture 6">
            <a:extLst>
              <a:ext uri="{FF2B5EF4-FFF2-40B4-BE49-F238E27FC236}">
                <a16:creationId xmlns:a16="http://schemas.microsoft.com/office/drawing/2014/main" id="{BD8923A1-40DA-2045-8717-3148A5F05BF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9200" y="5727417"/>
            <a:ext cx="4114800" cy="1130584"/>
          </a:xfrm>
          <a:prstGeom prst="rect">
            <a:avLst/>
          </a:prstGeom>
        </p:spPr>
      </p:pic>
    </p:spTree>
    <p:extLst>
      <p:ext uri="{BB962C8B-B14F-4D97-AF65-F5344CB8AC3E}">
        <p14:creationId xmlns:p14="http://schemas.microsoft.com/office/powerpoint/2010/main" val="161323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B45AB-2EAB-0644-818E-2003114EF158}"/>
              </a:ext>
            </a:extLst>
          </p:cNvPr>
          <p:cNvSpPr>
            <a:spLocks noGrp="1"/>
          </p:cNvSpPr>
          <p:nvPr>
            <p:ph type="title"/>
          </p:nvPr>
        </p:nvSpPr>
        <p:spPr/>
        <p:txBody>
          <a:bodyPr>
            <a:normAutofit/>
          </a:bodyPr>
          <a:lstStyle/>
          <a:p>
            <a:r>
              <a:rPr lang="en-US" sz="3500" u="sng" dirty="0">
                <a:latin typeface="+mn-lt"/>
              </a:rPr>
              <a:t>Process Co-creation &amp; Launch: Fall 2018</a:t>
            </a:r>
          </a:p>
        </p:txBody>
      </p:sp>
      <p:sp>
        <p:nvSpPr>
          <p:cNvPr id="3" name="Content Placeholder 2">
            <a:extLst>
              <a:ext uri="{FF2B5EF4-FFF2-40B4-BE49-F238E27FC236}">
                <a16:creationId xmlns:a16="http://schemas.microsoft.com/office/drawing/2014/main" id="{B6CEB143-9E2C-2B4E-9F0B-188FBD8A1CE3}"/>
              </a:ext>
            </a:extLst>
          </p:cNvPr>
          <p:cNvSpPr>
            <a:spLocks noGrp="1"/>
          </p:cNvSpPr>
          <p:nvPr>
            <p:ph idx="1"/>
          </p:nvPr>
        </p:nvSpPr>
        <p:spPr>
          <a:xfrm>
            <a:off x="628650" y="1524000"/>
            <a:ext cx="7886700" cy="4832351"/>
          </a:xfrm>
        </p:spPr>
        <p:txBody>
          <a:bodyPr>
            <a:noAutofit/>
          </a:bodyPr>
          <a:lstStyle/>
          <a:p>
            <a:pPr marL="0" indent="0">
              <a:buNone/>
            </a:pPr>
            <a:r>
              <a:rPr lang="en-US" sz="2500" dirty="0"/>
              <a:t>After the fires, and in consultation with the Executive Committee of the Senate and with AS senators, we devised guiding principles and composition. </a:t>
            </a:r>
          </a:p>
          <a:p>
            <a:pPr marL="0" indent="0">
              <a:buNone/>
            </a:pPr>
            <a:endParaRPr lang="en-US" sz="2500" dirty="0"/>
          </a:p>
          <a:p>
            <a:pPr marL="0" indent="0">
              <a:buNone/>
            </a:pPr>
            <a:r>
              <a:rPr lang="en-US" sz="2500" dirty="0"/>
              <a:t>*Co-chairs = Senate Chair &amp; Provost</a:t>
            </a:r>
          </a:p>
          <a:p>
            <a:pPr marL="0" indent="0">
              <a:buNone/>
            </a:pPr>
            <a:r>
              <a:rPr lang="en-US" sz="2500" dirty="0"/>
              <a:t>*Nominations:</a:t>
            </a:r>
          </a:p>
          <a:p>
            <a:pPr lvl="1">
              <a:buFont typeface="Wingdings" pitchFamily="2" charset="2"/>
              <a:buChar char="Ø"/>
            </a:pPr>
            <a:r>
              <a:rPr lang="en-US" sz="2500" dirty="0"/>
              <a:t>3 faculty (rec. through Ac. Sen. Structure &amp; Functions)</a:t>
            </a:r>
          </a:p>
          <a:p>
            <a:pPr lvl="1">
              <a:buFont typeface="Wingdings" pitchFamily="2" charset="2"/>
              <a:buChar char="Ø"/>
            </a:pPr>
            <a:r>
              <a:rPr lang="en-US" sz="2500" dirty="0"/>
              <a:t>3 students (rec. through Associated Students)</a:t>
            </a:r>
          </a:p>
          <a:p>
            <a:pPr lvl="1">
              <a:buFont typeface="Wingdings" pitchFamily="2" charset="2"/>
              <a:buChar char="Ø"/>
            </a:pPr>
            <a:r>
              <a:rPr lang="en-US" sz="2500" dirty="0"/>
              <a:t>3 staff (rec. through HR) </a:t>
            </a:r>
          </a:p>
          <a:p>
            <a:pPr lvl="1">
              <a:buFont typeface="Wingdings" pitchFamily="2" charset="2"/>
              <a:buChar char="Ø"/>
            </a:pPr>
            <a:r>
              <a:rPr lang="en-US" sz="2500" dirty="0"/>
              <a:t>1 alum / community member</a:t>
            </a:r>
          </a:p>
          <a:p>
            <a:pPr marL="0" indent="0">
              <a:buNone/>
            </a:pPr>
            <a:endParaRPr lang="en-US" sz="2800" dirty="0"/>
          </a:p>
          <a:p>
            <a:pPr marL="0" indent="0">
              <a:buNone/>
            </a:pPr>
            <a:r>
              <a:rPr lang="en-US" sz="2800" dirty="0"/>
              <a:t>Leap Solutions = consulting support</a:t>
            </a:r>
          </a:p>
          <a:p>
            <a:pPr marL="0" indent="0">
              <a:buNone/>
            </a:pPr>
            <a:endParaRPr lang="en-US" sz="2500" dirty="0"/>
          </a:p>
        </p:txBody>
      </p:sp>
      <p:sp>
        <p:nvSpPr>
          <p:cNvPr id="5" name="Slide Number Placeholder 4">
            <a:extLst>
              <a:ext uri="{FF2B5EF4-FFF2-40B4-BE49-F238E27FC236}">
                <a16:creationId xmlns:a16="http://schemas.microsoft.com/office/drawing/2014/main" id="{48E7E9B0-6153-1C4A-9364-CD0C1753CB67}"/>
              </a:ext>
            </a:extLst>
          </p:cNvPr>
          <p:cNvSpPr>
            <a:spLocks noGrp="1"/>
          </p:cNvSpPr>
          <p:nvPr>
            <p:ph type="sldNum" sz="quarter" idx="12"/>
          </p:nvPr>
        </p:nvSpPr>
        <p:spPr/>
        <p:txBody>
          <a:bodyPr/>
          <a:lstStyle/>
          <a:p>
            <a:fld id="{38668480-D0CD-43BA-BF32-ADD9A6A4BA1F}" type="slidenum">
              <a:rPr lang="en-US" smtClean="0"/>
              <a:t>2</a:t>
            </a:fld>
            <a:endParaRPr lang="en-US" dirty="0"/>
          </a:p>
        </p:txBody>
      </p:sp>
      <p:pic>
        <p:nvPicPr>
          <p:cNvPr id="6" name="Picture 5">
            <a:extLst>
              <a:ext uri="{FF2B5EF4-FFF2-40B4-BE49-F238E27FC236}">
                <a16:creationId xmlns:a16="http://schemas.microsoft.com/office/drawing/2014/main" id="{545FBC4D-29AC-3F40-BA18-7BC9145F230D}"/>
              </a:ext>
            </a:extLst>
          </p:cNvPr>
          <p:cNvPicPr>
            <a:picLocks noChangeAspect="1"/>
          </p:cNvPicPr>
          <p:nvPr/>
        </p:nvPicPr>
        <p:blipFill>
          <a:blip r:embed="rId3"/>
          <a:stretch>
            <a:fillRect/>
          </a:stretch>
        </p:blipFill>
        <p:spPr>
          <a:xfrm>
            <a:off x="6019800" y="5707720"/>
            <a:ext cx="3124200" cy="1151852"/>
          </a:xfrm>
          <a:prstGeom prst="rect">
            <a:avLst/>
          </a:prstGeom>
        </p:spPr>
      </p:pic>
    </p:spTree>
    <p:extLst>
      <p:ext uri="{BB962C8B-B14F-4D97-AF65-F5344CB8AC3E}">
        <p14:creationId xmlns:p14="http://schemas.microsoft.com/office/powerpoint/2010/main" val="2646040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B45AB-2EAB-0644-818E-2003114EF158}"/>
              </a:ext>
            </a:extLst>
          </p:cNvPr>
          <p:cNvSpPr>
            <a:spLocks noGrp="1"/>
          </p:cNvSpPr>
          <p:nvPr>
            <p:ph type="title"/>
          </p:nvPr>
        </p:nvSpPr>
        <p:spPr>
          <a:xfrm>
            <a:off x="628650" y="365126"/>
            <a:ext cx="7886700" cy="1692274"/>
          </a:xfrm>
        </p:spPr>
        <p:txBody>
          <a:bodyPr>
            <a:normAutofit/>
          </a:bodyPr>
          <a:lstStyle/>
          <a:p>
            <a:r>
              <a:rPr lang="en-US" sz="3600" u="sng" dirty="0">
                <a:latin typeface="+mn-lt"/>
              </a:rPr>
              <a:t>Taskforce = Keepers of the Process </a:t>
            </a:r>
            <a:br>
              <a:rPr lang="en-US" sz="3500" dirty="0">
                <a:latin typeface="+mn-lt"/>
              </a:rPr>
            </a:br>
            <a:endParaRPr lang="en-US" sz="3500" dirty="0">
              <a:latin typeface="+mn-lt"/>
            </a:endParaRPr>
          </a:p>
        </p:txBody>
      </p:sp>
      <p:sp>
        <p:nvSpPr>
          <p:cNvPr id="3" name="Content Placeholder 2">
            <a:extLst>
              <a:ext uri="{FF2B5EF4-FFF2-40B4-BE49-F238E27FC236}">
                <a16:creationId xmlns:a16="http://schemas.microsoft.com/office/drawing/2014/main" id="{B6CEB143-9E2C-2B4E-9F0B-188FBD8A1CE3}"/>
              </a:ext>
            </a:extLst>
          </p:cNvPr>
          <p:cNvSpPr>
            <a:spLocks noGrp="1"/>
          </p:cNvSpPr>
          <p:nvPr>
            <p:ph idx="1"/>
          </p:nvPr>
        </p:nvSpPr>
        <p:spPr>
          <a:xfrm>
            <a:off x="628650" y="1447800"/>
            <a:ext cx="7886700" cy="5029200"/>
          </a:xfrm>
        </p:spPr>
        <p:txBody>
          <a:bodyPr>
            <a:noAutofit/>
          </a:bodyPr>
          <a:lstStyle/>
          <a:p>
            <a:pPr marL="0" indent="0">
              <a:lnSpc>
                <a:spcPct val="100000"/>
              </a:lnSpc>
              <a:spcBef>
                <a:spcPts val="0"/>
              </a:spcBef>
              <a:buNone/>
            </a:pPr>
            <a:r>
              <a:rPr lang="en-US" sz="2300" dirty="0"/>
              <a:t>Senate Chair Works, Co-chair, Faculty*</a:t>
            </a:r>
          </a:p>
          <a:p>
            <a:pPr marL="0" indent="0">
              <a:lnSpc>
                <a:spcPct val="100000"/>
              </a:lnSpc>
              <a:spcBef>
                <a:spcPts val="0"/>
              </a:spcBef>
              <a:buNone/>
            </a:pPr>
            <a:r>
              <a:rPr lang="en-US" sz="2300" dirty="0"/>
              <a:t>Provost Vollendorf, Co-chair</a:t>
            </a:r>
            <a:br>
              <a:rPr lang="en-US" sz="2300" dirty="0"/>
            </a:br>
            <a:r>
              <a:rPr lang="en-US" sz="2300" dirty="0"/>
              <a:t>Carlos Torres, Anthropology, Faculty*</a:t>
            </a:r>
            <a:br>
              <a:rPr lang="en-US" sz="2300" dirty="0"/>
            </a:br>
            <a:r>
              <a:rPr lang="en-US" sz="2300" dirty="0"/>
              <a:t>Laura Krier, Library, Faculty*</a:t>
            </a:r>
          </a:p>
          <a:p>
            <a:pPr marL="0" indent="0">
              <a:lnSpc>
                <a:spcPct val="100000"/>
              </a:lnSpc>
              <a:spcBef>
                <a:spcPts val="0"/>
              </a:spcBef>
              <a:buNone/>
            </a:pPr>
            <a:r>
              <a:rPr lang="en-US" sz="2300" dirty="0"/>
              <a:t>Emiliano Ayala, Education, Faculty </a:t>
            </a:r>
            <a:br>
              <a:rPr lang="en-US" sz="2300" dirty="0"/>
            </a:br>
            <a:r>
              <a:rPr lang="en-US" sz="2300" dirty="0"/>
              <a:t>Tramaine Austin-Dillon, Residential Life, Staff</a:t>
            </a:r>
            <a:br>
              <a:rPr lang="en-US" sz="2300" dirty="0"/>
            </a:br>
            <a:r>
              <a:rPr lang="en-US" sz="2300" dirty="0"/>
              <a:t>Julie Shell, Extended and International Education, Staff</a:t>
            </a:r>
            <a:br>
              <a:rPr lang="en-US" sz="2300" dirty="0"/>
            </a:br>
            <a:r>
              <a:rPr lang="en-US" sz="2300" dirty="0"/>
              <a:t>David Crozier, Financial Services, Staff</a:t>
            </a:r>
            <a:br>
              <a:rPr lang="en-US" sz="2300" dirty="0"/>
            </a:br>
            <a:r>
              <a:rPr lang="en-US" sz="2300" dirty="0"/>
              <a:t>Madeline Cline, Student*</a:t>
            </a:r>
            <a:br>
              <a:rPr lang="en-US" sz="2300" dirty="0"/>
            </a:br>
            <a:r>
              <a:rPr lang="en-US" sz="2300" dirty="0"/>
              <a:t>Aren Ammari, Student*</a:t>
            </a:r>
            <a:br>
              <a:rPr lang="en-US" sz="2300" dirty="0"/>
            </a:br>
            <a:r>
              <a:rPr lang="en-US" sz="2300" dirty="0"/>
              <a:t>Alicia Sloper, Student </a:t>
            </a:r>
          </a:p>
          <a:p>
            <a:pPr marL="0" indent="0">
              <a:lnSpc>
                <a:spcPct val="100000"/>
              </a:lnSpc>
              <a:spcBef>
                <a:spcPts val="0"/>
              </a:spcBef>
              <a:buNone/>
            </a:pPr>
            <a:r>
              <a:rPr lang="en-US" sz="2300" dirty="0"/>
              <a:t>Anne Benedetti, Alumna</a:t>
            </a:r>
          </a:p>
          <a:p>
            <a:pPr marL="0" indent="0">
              <a:lnSpc>
                <a:spcPct val="100000"/>
              </a:lnSpc>
              <a:spcBef>
                <a:spcPts val="0"/>
              </a:spcBef>
              <a:buNone/>
            </a:pPr>
            <a:endParaRPr lang="en-US" sz="2300" i="1" dirty="0"/>
          </a:p>
          <a:p>
            <a:pPr marL="0" indent="0">
              <a:lnSpc>
                <a:spcPct val="100000"/>
              </a:lnSpc>
              <a:spcBef>
                <a:spcPts val="0"/>
              </a:spcBef>
              <a:buNone/>
            </a:pPr>
            <a:r>
              <a:rPr lang="en-US" sz="2300" i="1" dirty="0"/>
              <a:t>* indicates member of Ac. Senate or AS</a:t>
            </a:r>
          </a:p>
          <a:p>
            <a:pPr marL="0" indent="0">
              <a:lnSpc>
                <a:spcPct val="100000"/>
              </a:lnSpc>
              <a:spcBef>
                <a:spcPts val="0"/>
              </a:spcBef>
              <a:buNone/>
            </a:pPr>
            <a:endParaRPr lang="en-US" sz="2200" i="1" dirty="0"/>
          </a:p>
          <a:p>
            <a:pPr marL="0" indent="0">
              <a:lnSpc>
                <a:spcPct val="100000"/>
              </a:lnSpc>
              <a:spcBef>
                <a:spcPts val="0"/>
              </a:spcBef>
              <a:buNone/>
            </a:pPr>
            <a:endParaRPr lang="en-US" sz="2200" dirty="0"/>
          </a:p>
        </p:txBody>
      </p:sp>
      <p:sp>
        <p:nvSpPr>
          <p:cNvPr id="5" name="Slide Number Placeholder 4">
            <a:extLst>
              <a:ext uri="{FF2B5EF4-FFF2-40B4-BE49-F238E27FC236}">
                <a16:creationId xmlns:a16="http://schemas.microsoft.com/office/drawing/2014/main" id="{48E7E9B0-6153-1C4A-9364-CD0C1753CB67}"/>
              </a:ext>
            </a:extLst>
          </p:cNvPr>
          <p:cNvSpPr>
            <a:spLocks noGrp="1"/>
          </p:cNvSpPr>
          <p:nvPr>
            <p:ph type="sldNum" sz="quarter" idx="12"/>
          </p:nvPr>
        </p:nvSpPr>
        <p:spPr/>
        <p:txBody>
          <a:bodyPr/>
          <a:lstStyle/>
          <a:p>
            <a:fld id="{38668480-D0CD-43BA-BF32-ADD9A6A4BA1F}" type="slidenum">
              <a:rPr lang="en-US" smtClean="0"/>
              <a:t>3</a:t>
            </a:fld>
            <a:endParaRPr lang="en-US" dirty="0"/>
          </a:p>
        </p:txBody>
      </p:sp>
      <p:pic>
        <p:nvPicPr>
          <p:cNvPr id="6" name="Picture 5">
            <a:extLst>
              <a:ext uri="{FF2B5EF4-FFF2-40B4-BE49-F238E27FC236}">
                <a16:creationId xmlns:a16="http://schemas.microsoft.com/office/drawing/2014/main" id="{545FBC4D-29AC-3F40-BA18-7BC9145F230D}"/>
              </a:ext>
            </a:extLst>
          </p:cNvPr>
          <p:cNvPicPr>
            <a:picLocks noChangeAspect="1"/>
          </p:cNvPicPr>
          <p:nvPr/>
        </p:nvPicPr>
        <p:blipFill>
          <a:blip r:embed="rId3"/>
          <a:stretch>
            <a:fillRect/>
          </a:stretch>
        </p:blipFill>
        <p:spPr>
          <a:xfrm>
            <a:off x="5788066" y="5622283"/>
            <a:ext cx="3355934" cy="1237289"/>
          </a:xfrm>
          <a:prstGeom prst="rect">
            <a:avLst/>
          </a:prstGeom>
        </p:spPr>
      </p:pic>
    </p:spTree>
    <p:extLst>
      <p:ext uri="{BB962C8B-B14F-4D97-AF65-F5344CB8AC3E}">
        <p14:creationId xmlns:p14="http://schemas.microsoft.com/office/powerpoint/2010/main" val="4054108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B45AB-2EAB-0644-818E-2003114EF158}"/>
              </a:ext>
            </a:extLst>
          </p:cNvPr>
          <p:cNvSpPr>
            <a:spLocks noGrp="1"/>
          </p:cNvSpPr>
          <p:nvPr>
            <p:ph type="title"/>
          </p:nvPr>
        </p:nvSpPr>
        <p:spPr/>
        <p:txBody>
          <a:bodyPr>
            <a:normAutofit/>
          </a:bodyPr>
          <a:lstStyle/>
          <a:p>
            <a:r>
              <a:rPr lang="en-US" sz="3600" u="sng" dirty="0">
                <a:latin typeface="+mn-lt"/>
              </a:rPr>
              <a:t>Share.Shape.Unite.</a:t>
            </a:r>
            <a:br>
              <a:rPr lang="en-US" sz="3500" dirty="0">
                <a:latin typeface="+mn-lt"/>
              </a:rPr>
            </a:br>
            <a:endParaRPr lang="en-US" sz="3500" dirty="0">
              <a:latin typeface="+mn-lt"/>
            </a:endParaRPr>
          </a:p>
        </p:txBody>
      </p:sp>
      <p:sp>
        <p:nvSpPr>
          <p:cNvPr id="3" name="Content Placeholder 2">
            <a:extLst>
              <a:ext uri="{FF2B5EF4-FFF2-40B4-BE49-F238E27FC236}">
                <a16:creationId xmlns:a16="http://schemas.microsoft.com/office/drawing/2014/main" id="{B6CEB143-9E2C-2B4E-9F0B-188FBD8A1CE3}"/>
              </a:ext>
            </a:extLst>
          </p:cNvPr>
          <p:cNvSpPr>
            <a:spLocks noGrp="1"/>
          </p:cNvSpPr>
          <p:nvPr>
            <p:ph idx="1"/>
          </p:nvPr>
        </p:nvSpPr>
        <p:spPr>
          <a:xfrm>
            <a:off x="628650" y="1143000"/>
            <a:ext cx="7886700" cy="5578476"/>
          </a:xfrm>
        </p:spPr>
        <p:txBody>
          <a:bodyPr>
            <a:noAutofit/>
          </a:bodyPr>
          <a:lstStyle/>
          <a:p>
            <a:pPr marL="0" indent="0">
              <a:lnSpc>
                <a:spcPct val="100000"/>
              </a:lnSpc>
              <a:spcBef>
                <a:spcPts val="0"/>
              </a:spcBef>
              <a:buNone/>
            </a:pPr>
            <a:r>
              <a:rPr lang="en-US" sz="2400" b="1" u="sng" dirty="0"/>
              <a:t>Share Phase (December-January)</a:t>
            </a:r>
            <a:endParaRPr lang="en-US" sz="2400" b="1" dirty="0"/>
          </a:p>
          <a:p>
            <a:pPr>
              <a:lnSpc>
                <a:spcPct val="100000"/>
              </a:lnSpc>
              <a:spcBef>
                <a:spcPts val="0"/>
              </a:spcBef>
              <a:buFont typeface="Wingdings" pitchFamily="2" charset="2"/>
              <a:buChar char="Ø"/>
            </a:pPr>
            <a:r>
              <a:rPr lang="en-US" sz="2400" dirty="0"/>
              <a:t>Launch event </a:t>
            </a:r>
          </a:p>
          <a:p>
            <a:pPr>
              <a:lnSpc>
                <a:spcPct val="100000"/>
              </a:lnSpc>
              <a:spcBef>
                <a:spcPts val="0"/>
              </a:spcBef>
              <a:buFont typeface="Wingdings" pitchFamily="2" charset="2"/>
              <a:buChar char="Ø"/>
            </a:pPr>
            <a:r>
              <a:rPr lang="en-US" sz="2400" dirty="0"/>
              <a:t>Online survey </a:t>
            </a:r>
          </a:p>
          <a:p>
            <a:pPr>
              <a:lnSpc>
                <a:spcPct val="100000"/>
              </a:lnSpc>
              <a:spcBef>
                <a:spcPts val="0"/>
              </a:spcBef>
              <a:buFont typeface="Wingdings" pitchFamily="2" charset="2"/>
              <a:buChar char="Ø"/>
            </a:pPr>
            <a:r>
              <a:rPr lang="en-US" sz="2400" dirty="0"/>
              <a:t>Board meetings (Alumni + GMC + SSU Foundation + Wine Business Institute + SSU Entrepreneurial Services)</a:t>
            </a:r>
          </a:p>
          <a:p>
            <a:pPr marL="0" indent="0">
              <a:lnSpc>
                <a:spcPct val="100000"/>
              </a:lnSpc>
              <a:spcBef>
                <a:spcPts val="0"/>
              </a:spcBef>
              <a:buNone/>
            </a:pPr>
            <a:endParaRPr lang="en-US" sz="2400" b="1" dirty="0"/>
          </a:p>
          <a:p>
            <a:pPr marL="0" indent="0">
              <a:lnSpc>
                <a:spcPct val="100000"/>
              </a:lnSpc>
              <a:spcBef>
                <a:spcPts val="0"/>
              </a:spcBef>
              <a:buNone/>
            </a:pPr>
            <a:r>
              <a:rPr lang="en-US" sz="2400" b="1" u="sng" dirty="0"/>
              <a:t>Shape Phase (January-February)</a:t>
            </a:r>
          </a:p>
          <a:p>
            <a:pPr>
              <a:lnSpc>
                <a:spcPct val="100000"/>
              </a:lnSpc>
              <a:spcBef>
                <a:spcPts val="0"/>
              </a:spcBef>
              <a:buFont typeface="Wingdings" pitchFamily="2" charset="2"/>
              <a:buChar char="Ø"/>
            </a:pPr>
            <a:r>
              <a:rPr lang="en-US" sz="2400" dirty="0"/>
              <a:t>Department + Unit + Division Strategic Planning Exercise</a:t>
            </a:r>
            <a:br>
              <a:rPr lang="en-US" sz="2400" dirty="0"/>
            </a:br>
            <a:r>
              <a:rPr lang="en-US" sz="2400" dirty="0"/>
              <a:t>(All SSU divisions + Associated Students)</a:t>
            </a:r>
          </a:p>
          <a:p>
            <a:pPr>
              <a:lnSpc>
                <a:spcPct val="100000"/>
              </a:lnSpc>
              <a:spcBef>
                <a:spcPts val="0"/>
              </a:spcBef>
              <a:buFont typeface="Wingdings" pitchFamily="2" charset="2"/>
              <a:buChar char="Ø"/>
            </a:pPr>
            <a:r>
              <a:rPr lang="en-US" sz="2400" dirty="0"/>
              <a:t>World Cafés</a:t>
            </a:r>
            <a:endParaRPr lang="en-US" sz="2400" b="1" dirty="0"/>
          </a:p>
          <a:p>
            <a:pPr marL="0" indent="0">
              <a:lnSpc>
                <a:spcPct val="100000"/>
              </a:lnSpc>
              <a:spcBef>
                <a:spcPts val="0"/>
              </a:spcBef>
              <a:buNone/>
            </a:pPr>
            <a:endParaRPr lang="en-US" sz="2400" b="1" dirty="0"/>
          </a:p>
          <a:p>
            <a:pPr marL="0" indent="0">
              <a:lnSpc>
                <a:spcPct val="100000"/>
              </a:lnSpc>
              <a:spcBef>
                <a:spcPts val="0"/>
              </a:spcBef>
              <a:buNone/>
            </a:pPr>
            <a:r>
              <a:rPr lang="en-US" sz="2400" b="1" u="sng" dirty="0"/>
              <a:t>Unite Phase (March-April)</a:t>
            </a:r>
          </a:p>
          <a:p>
            <a:pPr>
              <a:lnSpc>
                <a:spcPct val="100000"/>
              </a:lnSpc>
              <a:spcBef>
                <a:spcPts val="0"/>
              </a:spcBef>
              <a:buFont typeface="Wingdings" pitchFamily="2" charset="2"/>
              <a:buChar char="Ø"/>
            </a:pPr>
            <a:r>
              <a:rPr lang="en-US" sz="2400" dirty="0"/>
              <a:t>Plan drafted + shared for feedback </a:t>
            </a:r>
          </a:p>
          <a:p>
            <a:pPr>
              <a:lnSpc>
                <a:spcPct val="100000"/>
              </a:lnSpc>
              <a:spcBef>
                <a:spcPts val="0"/>
              </a:spcBef>
              <a:buFont typeface="Wingdings" pitchFamily="2" charset="2"/>
              <a:buChar char="Ø"/>
            </a:pPr>
            <a:r>
              <a:rPr lang="en-US" sz="2400" dirty="0"/>
              <a:t>Progress update event</a:t>
            </a:r>
          </a:p>
          <a:p>
            <a:pPr marL="0" indent="0">
              <a:lnSpc>
                <a:spcPct val="100000"/>
              </a:lnSpc>
              <a:spcBef>
                <a:spcPts val="0"/>
              </a:spcBef>
              <a:buNone/>
            </a:pPr>
            <a:endParaRPr lang="en-US" sz="2200" dirty="0"/>
          </a:p>
        </p:txBody>
      </p:sp>
      <p:sp>
        <p:nvSpPr>
          <p:cNvPr id="5" name="Slide Number Placeholder 4">
            <a:extLst>
              <a:ext uri="{FF2B5EF4-FFF2-40B4-BE49-F238E27FC236}">
                <a16:creationId xmlns:a16="http://schemas.microsoft.com/office/drawing/2014/main" id="{48E7E9B0-6153-1C4A-9364-CD0C1753CB67}"/>
              </a:ext>
            </a:extLst>
          </p:cNvPr>
          <p:cNvSpPr>
            <a:spLocks noGrp="1"/>
          </p:cNvSpPr>
          <p:nvPr>
            <p:ph type="sldNum" sz="quarter" idx="12"/>
          </p:nvPr>
        </p:nvSpPr>
        <p:spPr/>
        <p:txBody>
          <a:bodyPr/>
          <a:lstStyle/>
          <a:p>
            <a:fld id="{38668480-D0CD-43BA-BF32-ADD9A6A4BA1F}" type="slidenum">
              <a:rPr lang="en-US" smtClean="0"/>
              <a:t>4</a:t>
            </a:fld>
            <a:endParaRPr lang="en-US" dirty="0"/>
          </a:p>
        </p:txBody>
      </p:sp>
      <p:pic>
        <p:nvPicPr>
          <p:cNvPr id="6" name="Picture 5">
            <a:extLst>
              <a:ext uri="{FF2B5EF4-FFF2-40B4-BE49-F238E27FC236}">
                <a16:creationId xmlns:a16="http://schemas.microsoft.com/office/drawing/2014/main" id="{545FBC4D-29AC-3F40-BA18-7BC9145F230D}"/>
              </a:ext>
            </a:extLst>
          </p:cNvPr>
          <p:cNvPicPr>
            <a:picLocks noChangeAspect="1"/>
          </p:cNvPicPr>
          <p:nvPr/>
        </p:nvPicPr>
        <p:blipFill>
          <a:blip r:embed="rId3"/>
          <a:stretch>
            <a:fillRect/>
          </a:stretch>
        </p:blipFill>
        <p:spPr>
          <a:xfrm>
            <a:off x="5788066" y="5622283"/>
            <a:ext cx="3355934" cy="1237289"/>
          </a:xfrm>
          <a:prstGeom prst="rect">
            <a:avLst/>
          </a:prstGeom>
        </p:spPr>
      </p:pic>
    </p:spTree>
    <p:extLst>
      <p:ext uri="{BB962C8B-B14F-4D97-AF65-F5344CB8AC3E}">
        <p14:creationId xmlns:p14="http://schemas.microsoft.com/office/powerpoint/2010/main" val="3981202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B45AB-2EAB-0644-818E-2003114EF158}"/>
              </a:ext>
            </a:extLst>
          </p:cNvPr>
          <p:cNvSpPr>
            <a:spLocks noGrp="1"/>
          </p:cNvSpPr>
          <p:nvPr>
            <p:ph type="title"/>
          </p:nvPr>
        </p:nvSpPr>
        <p:spPr/>
        <p:txBody>
          <a:bodyPr>
            <a:normAutofit/>
          </a:bodyPr>
          <a:lstStyle/>
          <a:p>
            <a:r>
              <a:rPr lang="en-US" sz="3600" u="sng" dirty="0">
                <a:latin typeface="+mn-lt"/>
              </a:rPr>
              <a:t>Inclusive Excellence + Data Democracy</a:t>
            </a:r>
            <a:br>
              <a:rPr lang="en-US" sz="3500" dirty="0">
                <a:latin typeface="+mn-lt"/>
              </a:rPr>
            </a:br>
            <a:endParaRPr lang="en-US" sz="3500" dirty="0">
              <a:latin typeface="+mn-lt"/>
            </a:endParaRPr>
          </a:p>
        </p:txBody>
      </p:sp>
      <p:sp>
        <p:nvSpPr>
          <p:cNvPr id="3" name="Content Placeholder 2">
            <a:extLst>
              <a:ext uri="{FF2B5EF4-FFF2-40B4-BE49-F238E27FC236}">
                <a16:creationId xmlns:a16="http://schemas.microsoft.com/office/drawing/2014/main" id="{B6CEB143-9E2C-2B4E-9F0B-188FBD8A1CE3}"/>
              </a:ext>
            </a:extLst>
          </p:cNvPr>
          <p:cNvSpPr>
            <a:spLocks noGrp="1"/>
          </p:cNvSpPr>
          <p:nvPr>
            <p:ph idx="1"/>
          </p:nvPr>
        </p:nvSpPr>
        <p:spPr>
          <a:xfrm>
            <a:off x="628650" y="1143000"/>
            <a:ext cx="7886700" cy="5578476"/>
          </a:xfrm>
        </p:spPr>
        <p:txBody>
          <a:bodyPr>
            <a:noAutofit/>
          </a:bodyPr>
          <a:lstStyle/>
          <a:p>
            <a:pPr marL="0" indent="0">
              <a:lnSpc>
                <a:spcPct val="100000"/>
              </a:lnSpc>
              <a:spcBef>
                <a:spcPts val="0"/>
              </a:spcBef>
              <a:buNone/>
            </a:pPr>
            <a:r>
              <a:rPr lang="en-US" sz="2800" dirty="0"/>
              <a:t>~30,000 people invited to participate</a:t>
            </a:r>
          </a:p>
          <a:p>
            <a:pPr marL="0" indent="0">
              <a:lnSpc>
                <a:spcPct val="100000"/>
              </a:lnSpc>
              <a:spcBef>
                <a:spcPts val="0"/>
              </a:spcBef>
              <a:buNone/>
            </a:pPr>
            <a:endParaRPr lang="en-US" sz="2800" b="1" dirty="0"/>
          </a:p>
          <a:p>
            <a:pPr marL="0" indent="0">
              <a:lnSpc>
                <a:spcPct val="100000"/>
              </a:lnSpc>
              <a:spcBef>
                <a:spcPts val="0"/>
              </a:spcBef>
              <a:buNone/>
            </a:pPr>
            <a:r>
              <a:rPr lang="en-US" sz="2800" b="1" dirty="0"/>
              <a:t>~4,000 responses broken down as follows:</a:t>
            </a:r>
            <a:endParaRPr lang="en-US" sz="2800" dirty="0"/>
          </a:p>
          <a:p>
            <a:pPr lvl="1"/>
            <a:r>
              <a:rPr lang="en-US" sz="2700" dirty="0"/>
              <a:t>1,680 faculty and staff (44%)</a:t>
            </a:r>
          </a:p>
          <a:p>
            <a:pPr lvl="1"/>
            <a:r>
              <a:rPr lang="en-US" sz="2700" dirty="0"/>
              <a:t>1,143 students (30%)</a:t>
            </a:r>
          </a:p>
          <a:p>
            <a:pPr lvl="1"/>
            <a:r>
              <a:rPr lang="en-US" sz="2700" dirty="0"/>
              <a:t>538 alumni (14%)</a:t>
            </a:r>
          </a:p>
          <a:p>
            <a:pPr lvl="1"/>
            <a:r>
              <a:rPr lang="en-US" sz="2700" dirty="0"/>
              <a:t>336 people with multiple affiliations</a:t>
            </a:r>
            <a:r>
              <a:rPr lang="en-US" sz="2700" b="1" dirty="0"/>
              <a:t> </a:t>
            </a:r>
            <a:r>
              <a:rPr lang="en-US" sz="2700" dirty="0"/>
              <a:t>(9%)</a:t>
            </a:r>
          </a:p>
          <a:p>
            <a:pPr lvl="1"/>
            <a:r>
              <a:rPr lang="en-US" sz="2700" dirty="0"/>
              <a:t>30 SSU board members (1%)</a:t>
            </a:r>
          </a:p>
          <a:p>
            <a:pPr lvl="1"/>
            <a:r>
              <a:rPr lang="en-US" sz="2700" dirty="0"/>
              <a:t>124 community members (3%)</a:t>
            </a:r>
          </a:p>
          <a:p>
            <a:pPr marL="0" indent="0">
              <a:buNone/>
            </a:pPr>
            <a:r>
              <a:rPr lang="en-US" sz="3000" b="1" u="sng" dirty="0"/>
              <a:t>All</a:t>
            </a:r>
            <a:r>
              <a:rPr lang="en-US" sz="3000" b="1" dirty="0"/>
              <a:t> input was discussed, analyzed, &amp; considered. </a:t>
            </a:r>
          </a:p>
          <a:p>
            <a:pPr marL="0" indent="0">
              <a:lnSpc>
                <a:spcPct val="100000"/>
              </a:lnSpc>
              <a:spcBef>
                <a:spcPts val="0"/>
              </a:spcBef>
              <a:buNone/>
            </a:pPr>
            <a:endParaRPr lang="en-US" sz="2200" dirty="0"/>
          </a:p>
          <a:p>
            <a:pPr marL="0" indent="0">
              <a:lnSpc>
                <a:spcPct val="100000"/>
              </a:lnSpc>
              <a:spcBef>
                <a:spcPts val="0"/>
              </a:spcBef>
              <a:buNone/>
            </a:pPr>
            <a:endParaRPr lang="en-US" sz="2200" dirty="0"/>
          </a:p>
        </p:txBody>
      </p:sp>
      <p:sp>
        <p:nvSpPr>
          <p:cNvPr id="5" name="Slide Number Placeholder 4">
            <a:extLst>
              <a:ext uri="{FF2B5EF4-FFF2-40B4-BE49-F238E27FC236}">
                <a16:creationId xmlns:a16="http://schemas.microsoft.com/office/drawing/2014/main" id="{48E7E9B0-6153-1C4A-9364-CD0C1753CB67}"/>
              </a:ext>
            </a:extLst>
          </p:cNvPr>
          <p:cNvSpPr>
            <a:spLocks noGrp="1"/>
          </p:cNvSpPr>
          <p:nvPr>
            <p:ph type="sldNum" sz="quarter" idx="12"/>
          </p:nvPr>
        </p:nvSpPr>
        <p:spPr/>
        <p:txBody>
          <a:bodyPr/>
          <a:lstStyle/>
          <a:p>
            <a:fld id="{38668480-D0CD-43BA-BF32-ADD9A6A4BA1F}" type="slidenum">
              <a:rPr lang="en-US" smtClean="0"/>
              <a:t>5</a:t>
            </a:fld>
            <a:endParaRPr lang="en-US" dirty="0"/>
          </a:p>
        </p:txBody>
      </p:sp>
      <p:pic>
        <p:nvPicPr>
          <p:cNvPr id="6" name="Picture 5">
            <a:extLst>
              <a:ext uri="{FF2B5EF4-FFF2-40B4-BE49-F238E27FC236}">
                <a16:creationId xmlns:a16="http://schemas.microsoft.com/office/drawing/2014/main" id="{545FBC4D-29AC-3F40-BA18-7BC9145F230D}"/>
              </a:ext>
            </a:extLst>
          </p:cNvPr>
          <p:cNvPicPr>
            <a:picLocks noChangeAspect="1"/>
          </p:cNvPicPr>
          <p:nvPr/>
        </p:nvPicPr>
        <p:blipFill>
          <a:blip r:embed="rId3"/>
          <a:stretch>
            <a:fillRect/>
          </a:stretch>
        </p:blipFill>
        <p:spPr>
          <a:xfrm>
            <a:off x="5788066" y="5622283"/>
            <a:ext cx="3355934" cy="1237289"/>
          </a:xfrm>
          <a:prstGeom prst="rect">
            <a:avLst/>
          </a:prstGeom>
        </p:spPr>
      </p:pic>
    </p:spTree>
    <p:extLst>
      <p:ext uri="{BB962C8B-B14F-4D97-AF65-F5344CB8AC3E}">
        <p14:creationId xmlns:p14="http://schemas.microsoft.com/office/powerpoint/2010/main" val="3952833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B45AB-2EAB-0644-818E-2003114EF158}"/>
              </a:ext>
            </a:extLst>
          </p:cNvPr>
          <p:cNvSpPr>
            <a:spLocks noGrp="1"/>
          </p:cNvSpPr>
          <p:nvPr>
            <p:ph type="title"/>
          </p:nvPr>
        </p:nvSpPr>
        <p:spPr/>
        <p:txBody>
          <a:bodyPr>
            <a:normAutofit/>
          </a:bodyPr>
          <a:lstStyle/>
          <a:p>
            <a:r>
              <a:rPr lang="en-US" sz="3600" u="sng" dirty="0">
                <a:latin typeface="+mn-lt"/>
              </a:rPr>
              <a:t>Inclusive Excellence + Data Democracy</a:t>
            </a:r>
            <a:br>
              <a:rPr lang="en-US" sz="3500" dirty="0">
                <a:latin typeface="+mn-lt"/>
              </a:rPr>
            </a:br>
            <a:endParaRPr lang="en-US" sz="3500" dirty="0">
              <a:latin typeface="+mn-lt"/>
            </a:endParaRPr>
          </a:p>
        </p:txBody>
      </p:sp>
      <p:sp>
        <p:nvSpPr>
          <p:cNvPr id="3" name="Content Placeholder 2">
            <a:extLst>
              <a:ext uri="{FF2B5EF4-FFF2-40B4-BE49-F238E27FC236}">
                <a16:creationId xmlns:a16="http://schemas.microsoft.com/office/drawing/2014/main" id="{B6CEB143-9E2C-2B4E-9F0B-188FBD8A1CE3}"/>
              </a:ext>
            </a:extLst>
          </p:cNvPr>
          <p:cNvSpPr>
            <a:spLocks noGrp="1"/>
          </p:cNvSpPr>
          <p:nvPr>
            <p:ph idx="1"/>
          </p:nvPr>
        </p:nvSpPr>
        <p:spPr>
          <a:xfrm>
            <a:off x="591779" y="1247569"/>
            <a:ext cx="7886700" cy="5578476"/>
          </a:xfrm>
        </p:spPr>
        <p:txBody>
          <a:bodyPr>
            <a:noAutofit/>
          </a:bodyPr>
          <a:lstStyle/>
          <a:p>
            <a:pPr marL="0" indent="0">
              <a:lnSpc>
                <a:spcPct val="100000"/>
              </a:lnSpc>
              <a:spcBef>
                <a:spcPts val="0"/>
              </a:spcBef>
              <a:buNone/>
            </a:pPr>
            <a:endParaRPr lang="en-US" sz="2600" dirty="0"/>
          </a:p>
          <a:p>
            <a:pPr>
              <a:lnSpc>
                <a:spcPct val="100000"/>
              </a:lnSpc>
              <a:spcBef>
                <a:spcPts val="0"/>
              </a:spcBef>
              <a:buFont typeface="Wingdings" pitchFamily="2" charset="2"/>
              <a:buChar char="Ø"/>
            </a:pPr>
            <a:r>
              <a:rPr lang="en-US" sz="2800" dirty="0"/>
              <a:t>Regular updates to the ExCom and to Senate were provided by the co-chairs throughout the year</a:t>
            </a:r>
          </a:p>
          <a:p>
            <a:pPr>
              <a:lnSpc>
                <a:spcPct val="100000"/>
              </a:lnSpc>
              <a:spcBef>
                <a:spcPts val="0"/>
              </a:spcBef>
              <a:buFont typeface="Wingdings" pitchFamily="2" charset="2"/>
              <a:buChar char="Ø"/>
            </a:pPr>
            <a:r>
              <a:rPr lang="en-US" sz="2800" dirty="0"/>
              <a:t>Data posted to website. Data analysis drove the creation of the plan. Internal &amp; external data analysis done (Leap Solutions + Reporting and Analytics at SSU) to cross reference findings.</a:t>
            </a:r>
          </a:p>
          <a:p>
            <a:pPr>
              <a:lnSpc>
                <a:spcPct val="100000"/>
              </a:lnSpc>
              <a:spcBef>
                <a:spcPts val="0"/>
              </a:spcBef>
              <a:buFont typeface="Wingdings" pitchFamily="2" charset="2"/>
              <a:buChar char="Ø"/>
            </a:pPr>
            <a:r>
              <a:rPr lang="en-US" sz="2800" dirty="0"/>
              <a:t>In April, the draft plan was posted for everyone to give input before being finalized. The April input was critically important for the final plan!</a:t>
            </a:r>
          </a:p>
        </p:txBody>
      </p:sp>
      <p:sp>
        <p:nvSpPr>
          <p:cNvPr id="5" name="Slide Number Placeholder 4">
            <a:extLst>
              <a:ext uri="{FF2B5EF4-FFF2-40B4-BE49-F238E27FC236}">
                <a16:creationId xmlns:a16="http://schemas.microsoft.com/office/drawing/2014/main" id="{48E7E9B0-6153-1C4A-9364-CD0C1753CB67}"/>
              </a:ext>
            </a:extLst>
          </p:cNvPr>
          <p:cNvSpPr>
            <a:spLocks noGrp="1"/>
          </p:cNvSpPr>
          <p:nvPr>
            <p:ph type="sldNum" sz="quarter" idx="12"/>
          </p:nvPr>
        </p:nvSpPr>
        <p:spPr/>
        <p:txBody>
          <a:bodyPr/>
          <a:lstStyle/>
          <a:p>
            <a:fld id="{38668480-D0CD-43BA-BF32-ADD9A6A4BA1F}" type="slidenum">
              <a:rPr lang="en-US" smtClean="0"/>
              <a:t>6</a:t>
            </a:fld>
            <a:endParaRPr lang="en-US" dirty="0"/>
          </a:p>
        </p:txBody>
      </p:sp>
      <p:pic>
        <p:nvPicPr>
          <p:cNvPr id="6" name="Picture 5">
            <a:extLst>
              <a:ext uri="{FF2B5EF4-FFF2-40B4-BE49-F238E27FC236}">
                <a16:creationId xmlns:a16="http://schemas.microsoft.com/office/drawing/2014/main" id="{545FBC4D-29AC-3F40-BA18-7BC9145F230D}"/>
              </a:ext>
            </a:extLst>
          </p:cNvPr>
          <p:cNvPicPr>
            <a:picLocks noChangeAspect="1"/>
          </p:cNvPicPr>
          <p:nvPr/>
        </p:nvPicPr>
        <p:blipFill>
          <a:blip r:embed="rId3"/>
          <a:stretch>
            <a:fillRect/>
          </a:stretch>
        </p:blipFill>
        <p:spPr>
          <a:xfrm>
            <a:off x="5943600" y="5679626"/>
            <a:ext cx="3200400" cy="1179946"/>
          </a:xfrm>
          <a:prstGeom prst="rect">
            <a:avLst/>
          </a:prstGeom>
        </p:spPr>
      </p:pic>
    </p:spTree>
    <p:extLst>
      <p:ext uri="{BB962C8B-B14F-4D97-AF65-F5344CB8AC3E}">
        <p14:creationId xmlns:p14="http://schemas.microsoft.com/office/powerpoint/2010/main" val="39501236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B45AB-2EAB-0644-818E-2003114EF158}"/>
              </a:ext>
            </a:extLst>
          </p:cNvPr>
          <p:cNvSpPr>
            <a:spLocks noGrp="1"/>
          </p:cNvSpPr>
          <p:nvPr>
            <p:ph type="title"/>
          </p:nvPr>
        </p:nvSpPr>
        <p:spPr/>
        <p:txBody>
          <a:bodyPr>
            <a:normAutofit/>
          </a:bodyPr>
          <a:lstStyle/>
          <a:p>
            <a:r>
              <a:rPr lang="en-US" sz="3600" u="sng" dirty="0">
                <a:latin typeface="+mn-lt"/>
              </a:rPr>
              <a:t>Mission for Strategic Plan 2025</a:t>
            </a:r>
            <a:br>
              <a:rPr lang="en-US" sz="3500" dirty="0">
                <a:latin typeface="+mn-lt"/>
              </a:rPr>
            </a:br>
            <a:endParaRPr lang="en-US" sz="3500" dirty="0">
              <a:latin typeface="+mn-lt"/>
            </a:endParaRPr>
          </a:p>
        </p:txBody>
      </p:sp>
      <p:sp>
        <p:nvSpPr>
          <p:cNvPr id="3" name="Content Placeholder 2">
            <a:extLst>
              <a:ext uri="{FF2B5EF4-FFF2-40B4-BE49-F238E27FC236}">
                <a16:creationId xmlns:a16="http://schemas.microsoft.com/office/drawing/2014/main" id="{B6CEB143-9E2C-2B4E-9F0B-188FBD8A1CE3}"/>
              </a:ext>
            </a:extLst>
          </p:cNvPr>
          <p:cNvSpPr>
            <a:spLocks noGrp="1"/>
          </p:cNvSpPr>
          <p:nvPr>
            <p:ph idx="1"/>
          </p:nvPr>
        </p:nvSpPr>
        <p:spPr>
          <a:xfrm>
            <a:off x="628650" y="1447800"/>
            <a:ext cx="7886700" cy="5029200"/>
          </a:xfrm>
        </p:spPr>
        <p:txBody>
          <a:bodyPr>
            <a:noAutofit/>
          </a:bodyPr>
          <a:lstStyle/>
          <a:p>
            <a:pPr marL="0" indent="0">
              <a:buNone/>
            </a:pPr>
            <a:r>
              <a:rPr lang="en-US" sz="3500" dirty="0"/>
              <a:t>Sonoma State is a regionally serving public university committed to educational access and excellence. Guided by our core values and driven by a commitment to the liberal arts and sciences, Sonoma State delivers high-quality education through innovative programs that leverage the economic, cultural, and natural resources of the North Bay. </a:t>
            </a:r>
            <a:endParaRPr lang="en-US" sz="3500" i="1" dirty="0"/>
          </a:p>
          <a:p>
            <a:pPr marL="0" indent="0">
              <a:lnSpc>
                <a:spcPct val="100000"/>
              </a:lnSpc>
              <a:spcBef>
                <a:spcPts val="0"/>
              </a:spcBef>
              <a:buNone/>
            </a:pPr>
            <a:endParaRPr lang="en-US" sz="2200" dirty="0"/>
          </a:p>
        </p:txBody>
      </p:sp>
      <p:sp>
        <p:nvSpPr>
          <p:cNvPr id="5" name="Slide Number Placeholder 4">
            <a:extLst>
              <a:ext uri="{FF2B5EF4-FFF2-40B4-BE49-F238E27FC236}">
                <a16:creationId xmlns:a16="http://schemas.microsoft.com/office/drawing/2014/main" id="{48E7E9B0-6153-1C4A-9364-CD0C1753CB67}"/>
              </a:ext>
            </a:extLst>
          </p:cNvPr>
          <p:cNvSpPr>
            <a:spLocks noGrp="1"/>
          </p:cNvSpPr>
          <p:nvPr>
            <p:ph type="sldNum" sz="quarter" idx="12"/>
          </p:nvPr>
        </p:nvSpPr>
        <p:spPr/>
        <p:txBody>
          <a:bodyPr/>
          <a:lstStyle/>
          <a:p>
            <a:fld id="{38668480-D0CD-43BA-BF32-ADD9A6A4BA1F}" type="slidenum">
              <a:rPr lang="en-US" smtClean="0"/>
              <a:t>7</a:t>
            </a:fld>
            <a:endParaRPr lang="en-US" dirty="0"/>
          </a:p>
        </p:txBody>
      </p:sp>
      <p:pic>
        <p:nvPicPr>
          <p:cNvPr id="8" name="Picture 7">
            <a:extLst>
              <a:ext uri="{FF2B5EF4-FFF2-40B4-BE49-F238E27FC236}">
                <a16:creationId xmlns:a16="http://schemas.microsoft.com/office/drawing/2014/main" id="{4E225346-A9DA-BD4D-854D-A0C693DA3AD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9200" y="5727417"/>
            <a:ext cx="4114800" cy="1130584"/>
          </a:xfrm>
          <a:prstGeom prst="rect">
            <a:avLst/>
          </a:prstGeom>
        </p:spPr>
      </p:pic>
    </p:spTree>
    <p:extLst>
      <p:ext uri="{BB962C8B-B14F-4D97-AF65-F5344CB8AC3E}">
        <p14:creationId xmlns:p14="http://schemas.microsoft.com/office/powerpoint/2010/main" val="3991882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B45AB-2EAB-0644-818E-2003114EF158}"/>
              </a:ext>
            </a:extLst>
          </p:cNvPr>
          <p:cNvSpPr>
            <a:spLocks noGrp="1"/>
          </p:cNvSpPr>
          <p:nvPr>
            <p:ph type="title"/>
          </p:nvPr>
        </p:nvSpPr>
        <p:spPr/>
        <p:txBody>
          <a:bodyPr>
            <a:normAutofit/>
          </a:bodyPr>
          <a:lstStyle/>
          <a:p>
            <a:r>
              <a:rPr lang="en-US" sz="3600" u="sng" dirty="0">
                <a:latin typeface="+mn-lt"/>
              </a:rPr>
              <a:t>Vision for Strategic Plan 2025</a:t>
            </a:r>
            <a:br>
              <a:rPr lang="en-US" sz="3500" dirty="0">
                <a:latin typeface="+mn-lt"/>
              </a:rPr>
            </a:br>
            <a:endParaRPr lang="en-US" sz="3500" dirty="0">
              <a:latin typeface="+mn-lt"/>
            </a:endParaRPr>
          </a:p>
        </p:txBody>
      </p:sp>
      <p:sp>
        <p:nvSpPr>
          <p:cNvPr id="3" name="Content Placeholder 2">
            <a:extLst>
              <a:ext uri="{FF2B5EF4-FFF2-40B4-BE49-F238E27FC236}">
                <a16:creationId xmlns:a16="http://schemas.microsoft.com/office/drawing/2014/main" id="{B6CEB143-9E2C-2B4E-9F0B-188FBD8A1CE3}"/>
              </a:ext>
            </a:extLst>
          </p:cNvPr>
          <p:cNvSpPr>
            <a:spLocks noGrp="1"/>
          </p:cNvSpPr>
          <p:nvPr>
            <p:ph idx="1"/>
          </p:nvPr>
        </p:nvSpPr>
        <p:spPr>
          <a:xfrm>
            <a:off x="628650" y="1447800"/>
            <a:ext cx="7886700" cy="5029200"/>
          </a:xfrm>
        </p:spPr>
        <p:txBody>
          <a:bodyPr>
            <a:noAutofit/>
          </a:bodyPr>
          <a:lstStyle/>
          <a:p>
            <a:pPr marL="0" indent="0">
              <a:buNone/>
            </a:pPr>
            <a:r>
              <a:rPr lang="en-US" sz="3600" dirty="0"/>
              <a:t>Sonoma State University embraces innovation in our quest to be a national model for public higher education by 2025. Our students graduate prepared to meet the challenges of the 21st century and to make an impact in the community and the world. </a:t>
            </a:r>
            <a:r>
              <a:rPr lang="en-US" sz="3500" dirty="0"/>
              <a:t> </a:t>
            </a:r>
            <a:endParaRPr lang="en-US" sz="3500" i="1" dirty="0"/>
          </a:p>
          <a:p>
            <a:pPr marL="0" indent="0">
              <a:lnSpc>
                <a:spcPct val="100000"/>
              </a:lnSpc>
              <a:spcBef>
                <a:spcPts val="0"/>
              </a:spcBef>
              <a:buNone/>
            </a:pPr>
            <a:endParaRPr lang="en-US" sz="2200" dirty="0"/>
          </a:p>
        </p:txBody>
      </p:sp>
      <p:sp>
        <p:nvSpPr>
          <p:cNvPr id="5" name="Slide Number Placeholder 4">
            <a:extLst>
              <a:ext uri="{FF2B5EF4-FFF2-40B4-BE49-F238E27FC236}">
                <a16:creationId xmlns:a16="http://schemas.microsoft.com/office/drawing/2014/main" id="{48E7E9B0-6153-1C4A-9364-CD0C1753CB67}"/>
              </a:ext>
            </a:extLst>
          </p:cNvPr>
          <p:cNvSpPr>
            <a:spLocks noGrp="1"/>
          </p:cNvSpPr>
          <p:nvPr>
            <p:ph type="sldNum" sz="quarter" idx="12"/>
          </p:nvPr>
        </p:nvSpPr>
        <p:spPr/>
        <p:txBody>
          <a:bodyPr/>
          <a:lstStyle/>
          <a:p>
            <a:fld id="{38668480-D0CD-43BA-BF32-ADD9A6A4BA1F}" type="slidenum">
              <a:rPr lang="en-US" smtClean="0"/>
              <a:t>8</a:t>
            </a:fld>
            <a:endParaRPr lang="en-US" dirty="0"/>
          </a:p>
        </p:txBody>
      </p:sp>
      <p:pic>
        <p:nvPicPr>
          <p:cNvPr id="8" name="Picture 7">
            <a:extLst>
              <a:ext uri="{FF2B5EF4-FFF2-40B4-BE49-F238E27FC236}">
                <a16:creationId xmlns:a16="http://schemas.microsoft.com/office/drawing/2014/main" id="{4E225346-A9DA-BD4D-854D-A0C693DA3AD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9200" y="5727417"/>
            <a:ext cx="4114800" cy="1130584"/>
          </a:xfrm>
          <a:prstGeom prst="rect">
            <a:avLst/>
          </a:prstGeom>
        </p:spPr>
      </p:pic>
    </p:spTree>
    <p:extLst>
      <p:ext uri="{BB962C8B-B14F-4D97-AF65-F5344CB8AC3E}">
        <p14:creationId xmlns:p14="http://schemas.microsoft.com/office/powerpoint/2010/main" val="9076929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B45AB-2EAB-0644-818E-2003114EF158}"/>
              </a:ext>
            </a:extLst>
          </p:cNvPr>
          <p:cNvSpPr>
            <a:spLocks noGrp="1"/>
          </p:cNvSpPr>
          <p:nvPr>
            <p:ph type="title"/>
          </p:nvPr>
        </p:nvSpPr>
        <p:spPr/>
        <p:txBody>
          <a:bodyPr>
            <a:normAutofit/>
          </a:bodyPr>
          <a:lstStyle/>
          <a:p>
            <a:r>
              <a:rPr lang="en-US" sz="3600" u="sng" dirty="0">
                <a:latin typeface="+mn-lt"/>
              </a:rPr>
              <a:t>Core Values</a:t>
            </a:r>
            <a:br>
              <a:rPr lang="en-US" sz="3500" dirty="0">
                <a:latin typeface="+mn-lt"/>
              </a:rPr>
            </a:br>
            <a:endParaRPr lang="en-US" sz="3500" dirty="0">
              <a:latin typeface="+mn-lt"/>
            </a:endParaRPr>
          </a:p>
        </p:txBody>
      </p:sp>
      <p:sp>
        <p:nvSpPr>
          <p:cNvPr id="3" name="Content Placeholder 2">
            <a:extLst>
              <a:ext uri="{FF2B5EF4-FFF2-40B4-BE49-F238E27FC236}">
                <a16:creationId xmlns:a16="http://schemas.microsoft.com/office/drawing/2014/main" id="{B6CEB143-9E2C-2B4E-9F0B-188FBD8A1CE3}"/>
              </a:ext>
            </a:extLst>
          </p:cNvPr>
          <p:cNvSpPr>
            <a:spLocks noGrp="1"/>
          </p:cNvSpPr>
          <p:nvPr>
            <p:ph idx="1"/>
          </p:nvPr>
        </p:nvSpPr>
        <p:spPr>
          <a:xfrm>
            <a:off x="646895" y="1319638"/>
            <a:ext cx="7886700" cy="5029200"/>
          </a:xfrm>
        </p:spPr>
        <p:txBody>
          <a:bodyPr>
            <a:noAutofit/>
          </a:bodyPr>
          <a:lstStyle/>
          <a:p>
            <a:pPr marL="0" indent="0">
              <a:buNone/>
            </a:pPr>
            <a:r>
              <a:rPr lang="en-US" sz="3300" dirty="0"/>
              <a:t>We proudly embrace integrity, respect, excellence, and responsibility as part of our Seawolf Commitment. Our core values include:</a:t>
            </a:r>
          </a:p>
          <a:p>
            <a:r>
              <a:rPr lang="en-US" sz="3300" dirty="0"/>
              <a:t>Diversity and social justice</a:t>
            </a:r>
          </a:p>
          <a:p>
            <a:r>
              <a:rPr lang="en-US" sz="3300" dirty="0"/>
              <a:t>Sustainability and environmental inquiry</a:t>
            </a:r>
          </a:p>
          <a:p>
            <a:r>
              <a:rPr lang="en-US" sz="3300" dirty="0"/>
              <a:t>Connectivity and community engagement</a:t>
            </a:r>
          </a:p>
          <a:p>
            <a:r>
              <a:rPr lang="en-US" sz="3300" dirty="0"/>
              <a:t>Adaptability and responsiveness</a:t>
            </a:r>
          </a:p>
          <a:p>
            <a:pPr marL="0" indent="0">
              <a:lnSpc>
                <a:spcPct val="100000"/>
              </a:lnSpc>
              <a:spcBef>
                <a:spcPts val="0"/>
              </a:spcBef>
              <a:buNone/>
            </a:pPr>
            <a:endParaRPr lang="en-US" sz="2200" i="1" dirty="0"/>
          </a:p>
          <a:p>
            <a:pPr marL="0" indent="0">
              <a:lnSpc>
                <a:spcPct val="100000"/>
              </a:lnSpc>
              <a:spcBef>
                <a:spcPts val="0"/>
              </a:spcBef>
              <a:buNone/>
            </a:pPr>
            <a:endParaRPr lang="en-US" sz="2200" dirty="0"/>
          </a:p>
        </p:txBody>
      </p:sp>
      <p:sp>
        <p:nvSpPr>
          <p:cNvPr id="5" name="Slide Number Placeholder 4">
            <a:extLst>
              <a:ext uri="{FF2B5EF4-FFF2-40B4-BE49-F238E27FC236}">
                <a16:creationId xmlns:a16="http://schemas.microsoft.com/office/drawing/2014/main" id="{48E7E9B0-6153-1C4A-9364-CD0C1753CB67}"/>
              </a:ext>
            </a:extLst>
          </p:cNvPr>
          <p:cNvSpPr>
            <a:spLocks noGrp="1"/>
          </p:cNvSpPr>
          <p:nvPr>
            <p:ph type="sldNum" sz="quarter" idx="12"/>
          </p:nvPr>
        </p:nvSpPr>
        <p:spPr/>
        <p:txBody>
          <a:bodyPr/>
          <a:lstStyle/>
          <a:p>
            <a:fld id="{38668480-D0CD-43BA-BF32-ADD9A6A4BA1F}" type="slidenum">
              <a:rPr lang="en-US" smtClean="0"/>
              <a:t>9</a:t>
            </a:fld>
            <a:endParaRPr lang="en-US" dirty="0"/>
          </a:p>
        </p:txBody>
      </p:sp>
      <p:pic>
        <p:nvPicPr>
          <p:cNvPr id="8" name="Picture 7">
            <a:extLst>
              <a:ext uri="{FF2B5EF4-FFF2-40B4-BE49-F238E27FC236}">
                <a16:creationId xmlns:a16="http://schemas.microsoft.com/office/drawing/2014/main" id="{4E225346-A9DA-BD4D-854D-A0C693DA3AD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9200" y="5727417"/>
            <a:ext cx="4114800" cy="1130584"/>
          </a:xfrm>
          <a:prstGeom prst="rect">
            <a:avLst/>
          </a:prstGeom>
        </p:spPr>
      </p:pic>
    </p:spTree>
    <p:extLst>
      <p:ext uri="{BB962C8B-B14F-4D97-AF65-F5344CB8AC3E}">
        <p14:creationId xmlns:p14="http://schemas.microsoft.com/office/powerpoint/2010/main" val="3251373661"/>
      </p:ext>
    </p:extLst>
  </p:cSld>
  <p:clrMapOvr>
    <a:masterClrMapping/>
  </p:clrMapOvr>
</p:sld>
</file>

<file path=ppt/theme/theme1.xml><?xml version="1.0" encoding="utf-8"?>
<a:theme xmlns:a="http://schemas.openxmlformats.org/drawingml/2006/main" name="Office Theme">
  <a:themeElements>
    <a:clrScheme name="SSU Test">
      <a:dk1>
        <a:sysClr val="windowText" lastClr="000000"/>
      </a:dk1>
      <a:lt1>
        <a:sysClr val="window" lastClr="FFFFFF"/>
      </a:lt1>
      <a:dk2>
        <a:srgbClr val="143B87"/>
      </a:dk2>
      <a:lt2>
        <a:srgbClr val="8DBAE6"/>
      </a:lt2>
      <a:accent1>
        <a:srgbClr val="007672"/>
      </a:accent1>
      <a:accent2>
        <a:srgbClr val="BFBB98"/>
      </a:accent2>
      <a:accent3>
        <a:srgbClr val="A1D884"/>
      </a:accent3>
      <a:accent4>
        <a:srgbClr val="FFC000"/>
      </a:accent4>
      <a:accent5>
        <a:srgbClr val="F6891F"/>
      </a:accent5>
      <a:accent6>
        <a:srgbClr val="B7312C"/>
      </a:accent6>
      <a:hlink>
        <a:srgbClr val="6D3332"/>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17751</TotalTime>
  <Words>679</Words>
  <Application>Microsoft Macintosh PowerPoint</Application>
  <PresentationFormat>On-screen Show (4:3)</PresentationFormat>
  <Paragraphs>129</Paragraphs>
  <Slides>15</Slides>
  <Notes>15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15</vt:i4>
      </vt:variant>
    </vt:vector>
  </HeadingPairs>
  <TitlesOfParts>
    <vt:vector size="23" baseType="lpstr">
      <vt:lpstr>Arial</vt:lpstr>
      <vt:lpstr>Calibri</vt:lpstr>
      <vt:lpstr>Calibri Light</vt:lpstr>
      <vt:lpstr>Georgia</vt:lpstr>
      <vt:lpstr>Lucida Sans</vt:lpstr>
      <vt:lpstr>Wingdings</vt:lpstr>
      <vt:lpstr>Office Theme</vt:lpstr>
      <vt:lpstr>Custom Design</vt:lpstr>
      <vt:lpstr>  Share.Shape.Unite. Building our Future @ SSU Sonoma State University Academic Senate  May 17, 2018</vt:lpstr>
      <vt:lpstr>Process Co-creation &amp; Launch: Fall 2018</vt:lpstr>
      <vt:lpstr>Taskforce = Keepers of the Process  </vt:lpstr>
      <vt:lpstr>Share.Shape.Unite. </vt:lpstr>
      <vt:lpstr>Inclusive Excellence + Data Democracy </vt:lpstr>
      <vt:lpstr>Inclusive Excellence + Data Democracy </vt:lpstr>
      <vt:lpstr>Mission for Strategic Plan 2025 </vt:lpstr>
      <vt:lpstr>Vision for Strategic Plan 2025 </vt:lpstr>
      <vt:lpstr>Core Values </vt:lpstr>
      <vt:lpstr>Priority #1 </vt:lpstr>
      <vt:lpstr>Priority #2 </vt:lpstr>
      <vt:lpstr>Priority #3 </vt:lpstr>
      <vt:lpstr>Priority #4 </vt:lpstr>
      <vt:lpstr>Building our Future @ SSU: Next Steps</vt:lpstr>
      <vt:lpstr>Building our Future @ SSU: Next Steps</vt:lpstr>
    </vt:vector>
  </TitlesOfParts>
  <Company>Sonoma State University</Company>
  <LinksUpToDate>false</LinksUpToDate>
  <SharedDoc>false</SharedDoc>
  <HyperlinksChanged>false</HyperlinksChanged>
  <AppVersion>16.0012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uwslocal SOLAR</dc:creator>
  <cp:lastModifiedBy>Microsoft Office User</cp:lastModifiedBy>
  <cp:revision>273</cp:revision>
  <cp:lastPrinted>2017-08-30T19:18:07Z</cp:lastPrinted>
  <dcterms:created xsi:type="dcterms:W3CDTF">2016-10-03T20:01:15Z</dcterms:created>
  <dcterms:modified xsi:type="dcterms:W3CDTF">2018-05-17T17:11:44Z</dcterms:modified>
</cp:coreProperties>
</file>